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1" r:id="rId1"/>
  </p:sldMasterIdLst>
  <p:notesMasterIdLst>
    <p:notesMasterId r:id="rId18"/>
  </p:notesMasterIdLst>
  <p:handoutMasterIdLst>
    <p:handoutMasterId r:id="rId19"/>
  </p:handoutMasterIdLst>
  <p:sldIdLst>
    <p:sldId id="480" r:id="rId2"/>
    <p:sldId id="499" r:id="rId3"/>
    <p:sldId id="479" r:id="rId4"/>
    <p:sldId id="485" r:id="rId5"/>
    <p:sldId id="477" r:id="rId6"/>
    <p:sldId id="475" r:id="rId7"/>
    <p:sldId id="476" r:id="rId8"/>
    <p:sldId id="505" r:id="rId9"/>
    <p:sldId id="506" r:id="rId10"/>
    <p:sldId id="482" r:id="rId11"/>
    <p:sldId id="508" r:id="rId12"/>
    <p:sldId id="507" r:id="rId13"/>
    <p:sldId id="483" r:id="rId14"/>
    <p:sldId id="504" r:id="rId15"/>
    <p:sldId id="484" r:id="rId16"/>
    <p:sldId id="503" r:id="rId17"/>
  </p:sldIdLst>
  <p:sldSz cx="9906000" cy="6858000" type="A4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663">
          <p15:clr>
            <a:srgbClr val="A4A3A4"/>
          </p15:clr>
        </p15:guide>
        <p15:guide id="6" orient="horz" pos="1797">
          <p15:clr>
            <a:srgbClr val="A4A3A4"/>
          </p15:clr>
        </p15:guide>
        <p15:guide id="7" orient="horz" pos="2704">
          <p15:clr>
            <a:srgbClr val="A4A3A4"/>
          </p15:clr>
        </p15:guide>
        <p15:guide id="8" orient="horz" pos="1616">
          <p15:clr>
            <a:srgbClr val="A4A3A4"/>
          </p15:clr>
        </p15:guide>
        <p15:guide id="9" pos="5978">
          <p15:clr>
            <a:srgbClr val="A4A3A4"/>
          </p15:clr>
        </p15:guide>
        <p15:guide id="10" pos="126">
          <p15:clr>
            <a:srgbClr val="A4A3A4"/>
          </p15:clr>
        </p15:guide>
        <p15:guide id="11" pos="2939">
          <p15:clr>
            <a:srgbClr val="A4A3A4"/>
          </p15:clr>
        </p15:guide>
        <p15:guide id="12" pos="3165">
          <p15:clr>
            <a:srgbClr val="A4A3A4"/>
          </p15:clr>
        </p15:guide>
        <p15:guide id="13" pos="6068">
          <p15:clr>
            <a:srgbClr val="A4A3A4"/>
          </p15:clr>
        </p15:guide>
        <p15:guide id="14" pos="308">
          <p15:clr>
            <a:srgbClr val="A4A3A4"/>
          </p15:clr>
        </p15:guide>
        <p15:guide id="15" pos="3347">
          <p15:clr>
            <a:srgbClr val="A4A3A4"/>
          </p15:clr>
        </p15:guide>
        <p15:guide id="16" orient="horz" pos="572">
          <p15:clr>
            <a:srgbClr val="A4A3A4"/>
          </p15:clr>
        </p15:guide>
        <p15:guide id="17" pos="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1B241"/>
    <a:srgbClr val="FBEAA3"/>
    <a:srgbClr val="FFFF66"/>
    <a:srgbClr val="E86E0A"/>
    <a:srgbClr val="14961E"/>
    <a:srgbClr val="FFCA33"/>
    <a:srgbClr val="FF9933"/>
    <a:srgbClr val="E8C70A"/>
    <a:srgbClr val="FFE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6560" autoAdjust="0"/>
  </p:normalViewPr>
  <p:slideViewPr>
    <p:cSldViewPr>
      <p:cViewPr varScale="1">
        <p:scale>
          <a:sx n="108" d="100"/>
          <a:sy n="108" d="100"/>
        </p:scale>
        <p:origin x="669" y="48"/>
      </p:cViewPr>
      <p:guideLst>
        <p:guide orient="horz" pos="2160"/>
        <p:guide pos="3120"/>
        <p:guide orient="horz" pos="436"/>
        <p:guide orient="horz" pos="4065"/>
        <p:guide orient="horz" pos="663"/>
        <p:guide orient="horz" pos="1797"/>
        <p:guide orient="horz" pos="2704"/>
        <p:guide orient="horz" pos="1616"/>
        <p:guide pos="5978"/>
        <p:guide pos="126"/>
        <p:guide pos="2939"/>
        <p:guide pos="3165"/>
        <p:guide pos="6068"/>
        <p:guide pos="308"/>
        <p:guide pos="3347"/>
        <p:guide orient="horz" pos="572"/>
        <p:guide pos="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102" y="96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8465" cy="497286"/>
          </a:xfrm>
          <a:prstGeom prst="rect">
            <a:avLst/>
          </a:prstGeom>
        </p:spPr>
        <p:txBody>
          <a:bodyPr vert="horz" lIns="91486" tIns="45743" rIns="91486" bIns="4574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2387" y="0"/>
            <a:ext cx="2948465" cy="497286"/>
          </a:xfrm>
          <a:prstGeom prst="rect">
            <a:avLst/>
          </a:prstGeom>
        </p:spPr>
        <p:txBody>
          <a:bodyPr vert="horz" lIns="91486" tIns="45743" rIns="91486" bIns="45743" rtlCol="0"/>
          <a:lstStyle>
            <a:lvl1pPr algn="r">
              <a:defRPr sz="1200"/>
            </a:lvl1pPr>
          </a:lstStyle>
          <a:p>
            <a:fld id="{598E80B1-5C59-4E63-A66C-C0AD36381E57}" type="datetimeFigureOut">
              <a:rPr lang="ko-KR" altLang="en-US" smtClean="0"/>
              <a:pPr/>
              <a:t>2021-10-04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435704"/>
            <a:ext cx="2948465" cy="497285"/>
          </a:xfrm>
          <a:prstGeom prst="rect">
            <a:avLst/>
          </a:prstGeom>
        </p:spPr>
        <p:txBody>
          <a:bodyPr vert="horz" lIns="91486" tIns="45743" rIns="91486" bIns="4574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387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7723" cy="496729"/>
          </a:xfrm>
          <a:prstGeom prst="rect">
            <a:avLst/>
          </a:prstGeom>
        </p:spPr>
        <p:txBody>
          <a:bodyPr vert="horz" lIns="91486" tIns="45743" rIns="91486" bIns="4574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2" y="2"/>
            <a:ext cx="2947723" cy="496729"/>
          </a:xfrm>
          <a:prstGeom prst="rect">
            <a:avLst/>
          </a:prstGeom>
        </p:spPr>
        <p:txBody>
          <a:bodyPr vert="horz" lIns="91486" tIns="45743" rIns="91486" bIns="45743" rtlCol="0"/>
          <a:lstStyle>
            <a:lvl1pPr algn="r">
              <a:defRPr sz="1200"/>
            </a:lvl1pPr>
          </a:lstStyle>
          <a:p>
            <a:fld id="{271CEE68-A792-46C4-9870-AE0C6DED3E6E}" type="datetimeFigureOut">
              <a:rPr lang="ko-KR" altLang="en-US" smtClean="0"/>
              <a:pPr/>
              <a:t>2021-10-04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6125"/>
            <a:ext cx="5380038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86" tIns="45743" rIns="91486" bIns="4574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5" y="4718923"/>
            <a:ext cx="5441950" cy="4470559"/>
          </a:xfrm>
          <a:prstGeom prst="rect">
            <a:avLst/>
          </a:prstGeom>
        </p:spPr>
        <p:txBody>
          <a:bodyPr vert="horz" lIns="91486" tIns="45743" rIns="91486" bIns="4574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6124"/>
            <a:ext cx="2947723" cy="496729"/>
          </a:xfrm>
          <a:prstGeom prst="rect">
            <a:avLst/>
          </a:prstGeom>
        </p:spPr>
        <p:txBody>
          <a:bodyPr vert="horz" lIns="91486" tIns="45743" rIns="91486" bIns="4574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2" y="9436124"/>
            <a:ext cx="2947723" cy="496729"/>
          </a:xfrm>
          <a:prstGeom prst="rect">
            <a:avLst/>
          </a:prstGeom>
        </p:spPr>
        <p:txBody>
          <a:bodyPr vert="horz" lIns="91486" tIns="45743" rIns="91486" bIns="45743" rtlCol="0" anchor="b"/>
          <a:lstStyle>
            <a:lvl1pPr algn="r">
              <a:defRPr sz="1200"/>
            </a:lvl1pPr>
          </a:lstStyle>
          <a:p>
            <a:fld id="{47CA7EDF-CBE6-41AA-BCFC-CF5514962C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73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27907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7EDF-CBE6-41AA-BCFC-CF5514962CB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7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953000" y="6669361"/>
            <a:ext cx="624069" cy="188639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pPr algn="ctr"/>
            <a:fld id="{DCF60F2D-EF03-4B97-ADE4-12E3D2C769C1}" type="slidenum">
              <a:rPr lang="en-US" altLang="ko-KR" sz="800" b="1" smtClean="0">
                <a:solidFill>
                  <a:schemeClr val="bg1"/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/14</a:t>
            </a:r>
            <a:endParaRPr lang="ko-KR" altLang="en-US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116632"/>
            <a:ext cx="9906000" cy="548680"/>
          </a:xfrm>
          <a:prstGeom prst="rect">
            <a:avLst/>
          </a:prstGeom>
          <a:noFill/>
        </p:spPr>
        <p:txBody>
          <a:bodyPr lIns="252000" anchor="ctr"/>
          <a:lstStyle>
            <a:lvl1pPr algn="l"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53000" y="6669361"/>
            <a:ext cx="624069" cy="188639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pPr algn="ctr"/>
            <a:fld id="{DCF60F2D-EF03-4B97-ADE4-12E3D2C769C1}" type="slidenum">
              <a:rPr lang="en-US" altLang="ko-KR" sz="800" b="1" smtClean="0">
                <a:solidFill>
                  <a:schemeClr val="bg1"/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/14</a:t>
            </a:r>
            <a:endParaRPr lang="ko-KR" altLang="en-US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10.png"/><Relationship Id="rId2" Type="http://schemas.openxmlformats.org/officeDocument/2006/relationships/image" Target="../media/image1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hyperlink" Target="http://www.google.co.kr/url?sa=i&amp;rct=j&amp;q=&amp;esrc=s&amp;frm=1&amp;source=images&amp;cd=&amp;cad=rja&amp;uact=8&amp;ved=0CAcQjRxqFQoTCJru2umFh8gCFceflAodT6wBwA&amp;url=http://inventorspot.com/articles/room_light_saves_energy_adjusting_its_own_brightness_22862&amp;psig=AFQjCNFOFiv5aS4Rw0RYf--r0-4Uo3xQLg&amp;ust=1442887728665102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2"/>
          <p:cNvSpPr txBox="1">
            <a:spLocks/>
          </p:cNvSpPr>
          <p:nvPr/>
        </p:nvSpPr>
        <p:spPr>
          <a:xfrm>
            <a:off x="3548844" y="3909199"/>
            <a:ext cx="2877480" cy="59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57552" rtl="0" eaLnBrk="1" latinLnBrk="1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 smtClean="0">
                <a:latin typeface="+mn-ea"/>
              </a:rPr>
              <a:t>2020. 1. 30 (</a:t>
            </a:r>
            <a:r>
              <a:rPr lang="ko-KR" altLang="en-US" sz="2000" dirty="0" smtClean="0">
                <a:latin typeface="+mn-ea"/>
              </a:rPr>
              <a:t>목</a:t>
            </a:r>
            <a:r>
              <a:rPr lang="en-US" altLang="ko-KR" sz="2000" dirty="0" smtClean="0">
                <a:latin typeface="+mn-ea"/>
              </a:rPr>
              <a:t>)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94418"/>
            <a:ext cx="9906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부천시 </a:t>
            </a:r>
            <a:r>
              <a:rPr lang="ko-KR" altLang="en-US" sz="2000" b="1" dirty="0" err="1" smtClean="0">
                <a:latin typeface="+mn-ea"/>
              </a:rPr>
              <a:t>사물인터넷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en-US" altLang="ko-KR" sz="2000" b="1" dirty="0" err="1" smtClean="0">
                <a:latin typeface="+mn-ea"/>
              </a:rPr>
              <a:t>IoT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smtClean="0">
                <a:latin typeface="+mn-ea"/>
              </a:rPr>
              <a:t>시범사업</a:t>
            </a:r>
            <a:endParaRPr lang="en-US" altLang="ko-KR" sz="2000" b="1" dirty="0" smtClean="0">
              <a:latin typeface="+mn-ea"/>
            </a:endParaRPr>
          </a:p>
          <a:p>
            <a:endParaRPr lang="en-US" altLang="ko-KR" sz="2000" b="1" dirty="0" smtClean="0">
              <a:latin typeface="+mn-ea"/>
            </a:endParaRPr>
          </a:p>
          <a:p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400" b="1" dirty="0" err="1" smtClean="0">
                <a:latin typeface="+mn-ea"/>
              </a:rPr>
              <a:t>과제명</a:t>
            </a:r>
            <a:r>
              <a:rPr lang="ko-KR" altLang="en-US" sz="3200" b="1" dirty="0" smtClean="0">
                <a:latin typeface="+mn-ea"/>
              </a:rPr>
              <a:t> </a:t>
            </a:r>
            <a:r>
              <a:rPr lang="en-US" altLang="ko-KR" sz="3200" b="1" dirty="0" smtClean="0">
                <a:latin typeface="+mn-ea"/>
              </a:rPr>
              <a:t>: </a:t>
            </a:r>
            <a:r>
              <a:rPr lang="en-US" altLang="ko-KR" sz="3200" b="1" dirty="0" err="1" smtClean="0">
                <a:latin typeface="+mn-ea"/>
              </a:rPr>
              <a:t>IoT</a:t>
            </a:r>
            <a:r>
              <a:rPr lang="en-US" altLang="ko-KR" sz="3200" b="1" dirty="0" smtClean="0">
                <a:latin typeface="+mn-ea"/>
              </a:rPr>
              <a:t> </a:t>
            </a:r>
            <a:r>
              <a:rPr lang="ko-KR" altLang="en-US" sz="3200" b="1" dirty="0" smtClean="0">
                <a:latin typeface="+mn-ea"/>
              </a:rPr>
              <a:t>스마트 </a:t>
            </a:r>
            <a:r>
              <a:rPr lang="en-US" altLang="ko-KR" sz="3200" b="1" dirty="0" smtClean="0">
                <a:latin typeface="+mn-ea"/>
              </a:rPr>
              <a:t>LED</a:t>
            </a:r>
            <a:r>
              <a:rPr lang="ko-KR" altLang="en-US" sz="3200" b="1" dirty="0" smtClean="0">
                <a:latin typeface="+mn-ea"/>
              </a:rPr>
              <a:t>조명 및 서비스 플랫폼 개발</a:t>
            </a:r>
            <a:endParaRPr lang="en-US" altLang="ko-KR" sz="3200" b="1" dirty="0" smtClean="0">
              <a:latin typeface="+mn-ea"/>
            </a:endParaRPr>
          </a:p>
          <a:p>
            <a:pPr algn="ctr"/>
            <a:r>
              <a:rPr lang="ko-KR" altLang="en-US" sz="3200" b="1" dirty="0" smtClean="0">
                <a:latin typeface="+mn-ea"/>
              </a:rPr>
              <a:t>최종 결과 보고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7364" y="4667652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/>
              <a:t>㈜ 금빛</a:t>
            </a:r>
            <a:endParaRPr lang="en-US" altLang="ko-KR" sz="28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b="1" dirty="0" err="1" smtClean="0"/>
              <a:t>과제책임자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: </a:t>
            </a:r>
            <a:r>
              <a:rPr lang="ko-KR" altLang="en-US" sz="1600" b="1" dirty="0" err="1" smtClean="0"/>
              <a:t>최민섭</a:t>
            </a:r>
            <a:r>
              <a:rPr lang="ko-KR" altLang="en-US" sz="1600" b="1" dirty="0" smtClean="0"/>
              <a:t> 연구소장</a:t>
            </a:r>
            <a:endParaRPr lang="en-US" altLang="ko-KR" sz="16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/>
              <a:t>실무책임자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김윤기 부장</a:t>
            </a:r>
            <a:endParaRPr lang="en-US" altLang="ko-KR" sz="1600" b="1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3944888" y="1988840"/>
            <a:ext cx="5688632" cy="0"/>
          </a:xfrm>
          <a:prstGeom prst="line">
            <a:avLst/>
          </a:prstGeom>
          <a:ln w="412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5" y="1052736"/>
            <a:ext cx="1657241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81" y="1049727"/>
            <a:ext cx="2108571" cy="540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401272" y="5373216"/>
            <a:ext cx="2112518" cy="746676"/>
            <a:chOff x="7359402" y="5085184"/>
            <a:chExt cx="2112518" cy="746676"/>
          </a:xfrm>
        </p:grpSpPr>
        <p:grpSp>
          <p:nvGrpSpPr>
            <p:cNvPr id="15" name="그룹 14"/>
            <p:cNvGrpSpPr/>
            <p:nvPr/>
          </p:nvGrpSpPr>
          <p:grpSpPr>
            <a:xfrm>
              <a:off x="7359402" y="5458522"/>
              <a:ext cx="2112518" cy="373338"/>
              <a:chOff x="7332632" y="6165304"/>
              <a:chExt cx="2112518" cy="373338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337376" y="6165304"/>
                <a:ext cx="1107774" cy="373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332632" y="6178602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smtClean="0"/>
                  <a:t>참여기업</a:t>
                </a:r>
                <a:endParaRPr lang="ko-KR" altLang="en-US" sz="1400" b="1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7359402" y="5085184"/>
              <a:ext cx="1770062" cy="373338"/>
              <a:chOff x="7342883" y="5739703"/>
              <a:chExt cx="1770062" cy="37333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7342883" y="5805264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smtClean="0"/>
                  <a:t>주관기관</a:t>
                </a:r>
                <a:endParaRPr lang="ko-KR" altLang="en-US" sz="1400" b="1" dirty="0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1895" y="5739703"/>
                <a:ext cx="781050" cy="333375"/>
              </a:xfrm>
              <a:prstGeom prst="rect">
                <a:avLst/>
              </a:prstGeom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344488" y="5471600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일시 </a:t>
            </a:r>
            <a:r>
              <a:rPr lang="en-US" altLang="ko-KR" sz="1000" dirty="0" smtClean="0">
                <a:latin typeface="+mn-ea"/>
              </a:rPr>
              <a:t>: 2020.1.30(</a:t>
            </a:r>
            <a:r>
              <a:rPr lang="ko-KR" altLang="en-US" sz="1000" dirty="0" smtClean="0">
                <a:latin typeface="+mn-ea"/>
              </a:rPr>
              <a:t>목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r>
              <a:rPr lang="ko-KR" altLang="en-US" sz="1000" dirty="0" smtClean="0">
                <a:latin typeface="+mn-ea"/>
              </a:rPr>
              <a:t>장소 </a:t>
            </a:r>
            <a:r>
              <a:rPr lang="en-US" altLang="ko-KR" sz="1000" dirty="0" smtClean="0">
                <a:latin typeface="+mn-ea"/>
              </a:rPr>
              <a:t>: </a:t>
            </a:r>
            <a:r>
              <a:rPr lang="ko-KR" altLang="en-US" sz="1000" dirty="0" smtClean="0">
                <a:latin typeface="+mn-ea"/>
              </a:rPr>
              <a:t>부천산업진흥원 </a:t>
            </a:r>
            <a:r>
              <a:rPr lang="en-US" altLang="ko-KR" sz="1000" dirty="0" err="1" smtClean="0">
                <a:latin typeface="+mn-ea"/>
              </a:rPr>
              <a:t>IoT</a:t>
            </a:r>
            <a:r>
              <a:rPr lang="ko-KR" altLang="en-US" sz="1000" dirty="0" err="1" smtClean="0">
                <a:latin typeface="+mn-ea"/>
              </a:rPr>
              <a:t>혁신센터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      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삼보테크노타워 </a:t>
            </a:r>
            <a:r>
              <a:rPr lang="en-US" altLang="ko-KR" sz="1000" dirty="0" smtClean="0">
                <a:latin typeface="+mn-ea"/>
              </a:rPr>
              <a:t>21</a:t>
            </a:r>
            <a:r>
              <a:rPr lang="ko-KR" altLang="en-US" sz="1000" dirty="0" smtClean="0">
                <a:latin typeface="+mn-ea"/>
              </a:rPr>
              <a:t>층</a:t>
            </a:r>
            <a:r>
              <a:rPr lang="en-US" altLang="ko-KR" sz="1000" dirty="0" smtClean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493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49"/>
          <p:cNvSpPr/>
          <p:nvPr/>
        </p:nvSpPr>
        <p:spPr>
          <a:xfrm>
            <a:off x="523844" y="857232"/>
            <a:ext cx="8858312" cy="5357850"/>
          </a:xfrm>
          <a:prstGeom prst="roundRect">
            <a:avLst>
              <a:gd name="adj" fmla="val 4834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7462" y="1086450"/>
            <a:ext cx="15621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E:\Data\프로젝트\IoT스마트LED\앱\화면\IMG_035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9836" y="3139676"/>
            <a:ext cx="1571636" cy="2789654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</p:pic>
      <p:pic>
        <p:nvPicPr>
          <p:cNvPr id="1032" name="Picture 8" descr="E:\Data\프로젝트\IoT스마트LED\앱\화면\IMG_035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1076" y="2853924"/>
            <a:ext cx="1571635" cy="2789653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</p:pic>
      <p:pic>
        <p:nvPicPr>
          <p:cNvPr id="1031" name="Picture 7" descr="E:\Data\프로젝트\IoT스마트LED\앱\화면\IMG_035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2316" y="2559419"/>
            <a:ext cx="1571636" cy="2789652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</p:pic>
      <p:pic>
        <p:nvPicPr>
          <p:cNvPr id="1029" name="Picture 5" descr="E:\Data\프로젝트\IoT스마트LED\앱\화면\IMG_034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2118" y="2282420"/>
            <a:ext cx="1573959" cy="2793777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</p:pic>
      <p:pic>
        <p:nvPicPr>
          <p:cNvPr id="1028" name="Picture 4" descr="E:\Data\프로젝트\IoT스마트LED\앱\화면\IMG_034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9596" y="2068106"/>
            <a:ext cx="1573959" cy="2793777"/>
          </a:xfrm>
          <a:prstGeom prst="rect">
            <a:avLst/>
          </a:prstGeom>
          <a:noFill/>
        </p:spPr>
      </p:pic>
      <p:sp>
        <p:nvSpPr>
          <p:cNvPr id="30" name="제목 12"/>
          <p:cNvSpPr txBox="1">
            <a:spLocks/>
          </p:cNvSpPr>
          <p:nvPr/>
        </p:nvSpPr>
        <p:spPr>
          <a:xfrm>
            <a:off x="3" y="209430"/>
            <a:ext cx="9002884" cy="380480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algn="ctr" defTabSz="957552" rtl="0" eaLnBrk="1" latinLnBrk="1" hangingPunct="1"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smtClean="0">
                <a:latin typeface="+mn-ea"/>
                <a:ea typeface="+mn-ea"/>
              </a:rPr>
              <a:t>   </a:t>
            </a:r>
            <a:r>
              <a:rPr lang="en-US" altLang="ko-KR" sz="2000" b="1" dirty="0" err="1" smtClean="0">
                <a:latin typeface="+mn-ea"/>
              </a:rPr>
              <a:t>LumiSmart</a:t>
            </a:r>
            <a:r>
              <a:rPr lang="en-US" altLang="ko-KR" sz="2000" b="1" dirty="0" smtClean="0">
                <a:latin typeface="+mn-ea"/>
              </a:rPr>
              <a:t>-App</a:t>
            </a:r>
            <a:r>
              <a:rPr lang="en-US" altLang="ko-KR" sz="2000" b="1" baseline="30000" dirty="0" smtClean="0">
                <a:latin typeface="+mn-ea"/>
              </a:rPr>
              <a:t>®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b="1" dirty="0" err="1" smtClean="0">
                <a:latin typeface="+mn-ea"/>
                <a:ea typeface="+mn-ea"/>
              </a:rPr>
              <a:t>IoT</a:t>
            </a:r>
            <a:r>
              <a:rPr lang="ko-KR" altLang="en-US" sz="2000" b="1" dirty="0" smtClean="0">
                <a:latin typeface="+mn-ea"/>
                <a:ea typeface="+mn-ea"/>
              </a:rPr>
              <a:t>스마트 </a:t>
            </a:r>
            <a:r>
              <a:rPr lang="en-US" altLang="ko-KR" sz="2000" b="1" dirty="0" smtClean="0">
                <a:latin typeface="+mn-ea"/>
                <a:ea typeface="+mn-ea"/>
              </a:rPr>
              <a:t>LED</a:t>
            </a:r>
            <a:r>
              <a:rPr lang="ko-KR" altLang="en-US" sz="2000" b="1" dirty="0" smtClean="0">
                <a:latin typeface="+mn-ea"/>
                <a:ea typeface="+mn-ea"/>
              </a:rPr>
              <a:t>조명 </a:t>
            </a:r>
            <a:r>
              <a:rPr lang="en-US" altLang="ko-KR" sz="2000" b="1" dirty="0" smtClean="0">
                <a:latin typeface="+mn-ea"/>
                <a:ea typeface="+mn-ea"/>
              </a:rPr>
              <a:t>App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2473" y="1679009"/>
            <a:ext cx="120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초기화면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07940" y="1782354"/>
            <a:ext cx="142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조명관리</a:t>
            </a:r>
            <a:endParaRPr lang="en-US" altLang="ko-KR" sz="1200" b="1" dirty="0" smtClean="0">
              <a:solidFill>
                <a:srgbClr val="0000FF"/>
              </a:solidFill>
              <a:latin typeface="+mn-ea"/>
            </a:endParaRPr>
          </a:p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개별조명 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On/Off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10462" y="2210982"/>
            <a:ext cx="1424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밝기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1200" b="1" dirty="0" err="1" smtClean="0">
                <a:solidFill>
                  <a:srgbClr val="0000FF"/>
                </a:solidFill>
                <a:latin typeface="+mn-ea"/>
              </a:rPr>
              <a:t>색온도조정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83952" y="2353858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그룹관리</a:t>
            </a:r>
            <a:endParaRPr lang="en-US" altLang="ko-KR" sz="1200" b="1" dirty="0" smtClean="0">
              <a:solidFill>
                <a:srgbClr val="0000FF"/>
              </a:solidFill>
              <a:latin typeface="+mn-ea"/>
            </a:endParaRPr>
          </a:p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그룹 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On/Off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84150" y="2794811"/>
            <a:ext cx="1107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설정관리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29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2"/>
          <p:cNvSpPr txBox="1">
            <a:spLocks/>
          </p:cNvSpPr>
          <p:nvPr/>
        </p:nvSpPr>
        <p:spPr>
          <a:xfrm>
            <a:off x="3" y="209430"/>
            <a:ext cx="9002884" cy="380480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algn="ctr" defTabSz="957552" rtl="0" eaLnBrk="1" latinLnBrk="1" hangingPunct="1"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smtClean="0">
                <a:latin typeface="+mn-ea"/>
                <a:ea typeface="+mn-ea"/>
              </a:rPr>
              <a:t>   </a:t>
            </a:r>
            <a:r>
              <a:rPr lang="en-US" altLang="ko-KR" sz="2000" b="1" dirty="0" smtClean="0">
                <a:latin typeface="+mn-ea"/>
              </a:rPr>
              <a:t>LumiSmart</a:t>
            </a:r>
            <a:r>
              <a:rPr lang="en-US" altLang="ko-KR" sz="2000" b="1" baseline="30000" dirty="0" smtClean="0">
                <a:latin typeface="+mn-ea"/>
              </a:rPr>
              <a:t>®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  <a:ea typeface="+mn-ea"/>
              </a:rPr>
              <a:t>소프트웨어 소스코드 관리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6145" name="_x228021208" descr="EMB0000463820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1146745"/>
            <a:ext cx="6119813" cy="235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28018408" descr="EMB0000463820b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2"/>
          <a:stretch/>
        </p:blipFill>
        <p:spPr bwMode="auto">
          <a:xfrm>
            <a:off x="1928663" y="3460533"/>
            <a:ext cx="6119813" cy="306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16496" y="786829"/>
            <a:ext cx="36664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27000" fontAlgn="base">
              <a:lnSpc>
                <a:spcPct val="160000"/>
              </a:lnSpc>
            </a:pPr>
            <a:r>
              <a:rPr lang="en-US" altLang="ko-KR" sz="1200" b="1" kern="0" dirty="0" err="1" smtClean="0">
                <a:solidFill>
                  <a:srgbClr val="000000"/>
                </a:solidFill>
                <a:latin typeface="+mn-ea"/>
              </a:rPr>
              <a:t>Gitlab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활용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소스코드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관리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- Upload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및 공유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524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2"/>
          <p:cNvSpPr txBox="1">
            <a:spLocks/>
          </p:cNvSpPr>
          <p:nvPr/>
        </p:nvSpPr>
        <p:spPr>
          <a:xfrm>
            <a:off x="3" y="209430"/>
            <a:ext cx="9002884" cy="380480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algn="ctr" defTabSz="957552" rtl="0" eaLnBrk="1" latinLnBrk="1" hangingPunct="1"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smtClean="0">
                <a:latin typeface="+mn-ea"/>
                <a:ea typeface="+mn-ea"/>
              </a:rPr>
              <a:t>   사업</a:t>
            </a:r>
            <a:r>
              <a:rPr lang="ko-KR" altLang="en-US" sz="2000" b="1" dirty="0" smtClean="0">
                <a:latin typeface="+mn-ea"/>
              </a:rPr>
              <a:t>계획서 평가지표 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자체평가</a:t>
            </a:r>
            <a:r>
              <a:rPr lang="en-US" altLang="ko-KR" sz="2000" b="1" dirty="0" smtClean="0">
                <a:latin typeface="+mn-ea"/>
              </a:rPr>
              <a:t>)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71700"/>
              </p:ext>
            </p:extLst>
          </p:nvPr>
        </p:nvGraphicFramePr>
        <p:xfrm>
          <a:off x="200472" y="908720"/>
          <a:ext cx="9362258" cy="5544614"/>
        </p:xfrm>
        <a:graphic>
          <a:graphicData uri="http://schemas.openxmlformats.org/drawingml/2006/table">
            <a:tbl>
              <a:tblPr/>
              <a:tblGrid>
                <a:gridCol w="569874">
                  <a:extLst>
                    <a:ext uri="{9D8B030D-6E8A-4147-A177-3AD203B41FA5}">
                      <a16:colId xmlns:a16="http://schemas.microsoft.com/office/drawing/2014/main" val="2580741816"/>
                    </a:ext>
                  </a:extLst>
                </a:gridCol>
                <a:gridCol w="3651212">
                  <a:extLst>
                    <a:ext uri="{9D8B030D-6E8A-4147-A177-3AD203B41FA5}">
                      <a16:colId xmlns:a16="http://schemas.microsoft.com/office/drawing/2014/main" val="2651008919"/>
                    </a:ext>
                  </a:extLst>
                </a:gridCol>
                <a:gridCol w="374611">
                  <a:extLst>
                    <a:ext uri="{9D8B030D-6E8A-4147-A177-3AD203B41FA5}">
                      <a16:colId xmlns:a16="http://schemas.microsoft.com/office/drawing/2014/main" val="3472313291"/>
                    </a:ext>
                  </a:extLst>
                </a:gridCol>
                <a:gridCol w="1128674">
                  <a:extLst>
                    <a:ext uri="{9D8B030D-6E8A-4147-A177-3AD203B41FA5}">
                      <a16:colId xmlns:a16="http://schemas.microsoft.com/office/drawing/2014/main" val="1934001012"/>
                    </a:ext>
                  </a:extLst>
                </a:gridCol>
                <a:gridCol w="2925724">
                  <a:extLst>
                    <a:ext uri="{9D8B030D-6E8A-4147-A177-3AD203B41FA5}">
                      <a16:colId xmlns:a16="http://schemas.microsoft.com/office/drawing/2014/main" val="1066479537"/>
                    </a:ext>
                  </a:extLst>
                </a:gridCol>
                <a:gridCol w="712163">
                  <a:extLst>
                    <a:ext uri="{9D8B030D-6E8A-4147-A177-3AD203B41FA5}">
                      <a16:colId xmlns:a16="http://schemas.microsoft.com/office/drawing/2014/main" val="2040834154"/>
                    </a:ext>
                  </a:extLst>
                </a:gridCol>
              </a:tblGrid>
              <a:tr h="541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평가항목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성과 지표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목표치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평가기준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기준달성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측정방법 및 확인 증빙 등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평가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175695"/>
                  </a:ext>
                </a:extLst>
              </a:tr>
              <a:tr h="287450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8712" marR="8712" marT="8712" marB="871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커미셔닝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주소지정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방법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수작업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모바일앱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수작업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모바일앱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(10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763259"/>
                  </a:ext>
                </a:extLst>
              </a:tr>
              <a:tr h="388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스케쥴링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그룹제어 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스케쥴링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그룹제어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스케쥴링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err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그룹제어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스케쥴링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234644"/>
                  </a:ext>
                </a:extLst>
              </a:tr>
              <a:tr h="287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센서에 의한 제어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동작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동작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</a:t>
                      </a:r>
                      <a:r>
                        <a:rPr lang="ko-KR" altLang="en-US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조도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동작 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(10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81521"/>
                  </a:ext>
                </a:extLst>
              </a:tr>
              <a:tr h="287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웹서비스를 통한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조명 제어 성능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조광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조색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조광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조광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조색 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(10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45577"/>
                  </a:ext>
                </a:extLst>
              </a:tr>
              <a:tr h="287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웹서비스를 통한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조명 제어가 모바일에서도 제가 가능한가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앱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21791"/>
                  </a:ext>
                </a:extLst>
              </a:tr>
              <a:tr h="28745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IoT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조명</a:t>
                      </a:r>
                    </a:p>
                  </a:txBody>
                  <a:tcPr marL="8712" marR="8712" marT="8712" marB="871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광효율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120lm/W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달성하였는가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120lm/W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120lm/W (8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en-US" altLang="ko-KR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125</a:t>
                      </a:r>
                      <a:r>
                        <a:rPr lang="en-US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lm/W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이상 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(10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401686"/>
                  </a:ext>
                </a:extLst>
              </a:tr>
              <a:tr h="39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스마트조명 라인업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상업조명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산업조명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상업조명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산업조명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상업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 err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산업조명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(10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803714"/>
                  </a:ext>
                </a:extLst>
              </a:tr>
              <a:tr h="399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센서결합 방법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일체헝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독립형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독립형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일체형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독립 겸용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722215"/>
                  </a:ext>
                </a:extLst>
              </a:tr>
              <a:tr h="626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부가제어방법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상용전원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배터리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상용전원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배터리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kern="0" spc="0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상용전원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배터리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311729"/>
                  </a:ext>
                </a:extLst>
              </a:tr>
              <a:tr h="2874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인증</a:t>
                      </a:r>
                    </a:p>
                  </a:txBody>
                  <a:tcPr marL="8712" marR="8712" marT="8712" marB="871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WiFi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전파인증은 취득하였는가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인증취득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취득시</a:t>
                      </a:r>
                      <a:r>
                        <a:rPr lang="ko-KR" altLang="en-US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154552"/>
                  </a:ext>
                </a:extLst>
              </a:tr>
              <a:tr h="287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안전인증은 취득하였는가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인증취득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취득시</a:t>
                      </a:r>
                      <a:r>
                        <a:rPr lang="ko-KR" altLang="en-US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697388"/>
                  </a:ext>
                </a:extLst>
              </a:tr>
              <a:tr h="287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고효율 스마트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조명제어시스템은 취득하였는가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인증취득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취득시</a:t>
                      </a:r>
                      <a:r>
                        <a:rPr lang="ko-KR" altLang="en-US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83943"/>
                  </a:ext>
                </a:extLst>
              </a:tr>
              <a:tr h="300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특허출원</a:t>
                      </a:r>
                    </a:p>
                  </a:txBody>
                  <a:tcPr marL="8712" marR="8712" marT="8712" marB="871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특허는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건이상 출원하였는가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 출원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건이상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361891"/>
                  </a:ext>
                </a:extLst>
              </a:tr>
              <a:tr h="300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고용창출</a:t>
                      </a:r>
                    </a:p>
                  </a:txBody>
                  <a:tcPr marL="8712" marR="8712" marT="8712" marB="871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 과제와 연관되어 신규 채용인력을 채용하였는가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명채용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kern="0" spc="0" dirty="0" err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명채용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000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명이상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939219"/>
                  </a:ext>
                </a:extLst>
              </a:tr>
              <a:tr h="287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점이상 성공판정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84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712" marR="8712" marT="8712" marB="87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317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04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2"/>
          <p:cNvSpPr txBox="1">
            <a:spLocks/>
          </p:cNvSpPr>
          <p:nvPr/>
        </p:nvSpPr>
        <p:spPr>
          <a:xfrm>
            <a:off x="3" y="209430"/>
            <a:ext cx="9002884" cy="380480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algn="ctr" defTabSz="957552" rtl="0" eaLnBrk="1" latinLnBrk="1" hangingPunct="1"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smtClean="0">
                <a:latin typeface="+mn-ea"/>
                <a:ea typeface="+mn-ea"/>
              </a:rPr>
              <a:t>   향후 확장성 </a:t>
            </a:r>
            <a:r>
              <a:rPr lang="en-US" altLang="ko-KR" sz="2000" b="1" dirty="0" smtClean="0">
                <a:latin typeface="+mn-ea"/>
                <a:ea typeface="+mn-ea"/>
              </a:rPr>
              <a:t>: </a:t>
            </a:r>
            <a:r>
              <a:rPr lang="en-US" altLang="ko-KR" sz="2000" b="1" dirty="0" err="1" smtClean="0">
                <a:latin typeface="+mn-ea"/>
              </a:rPr>
              <a:t>LumiSmart</a:t>
            </a:r>
            <a:r>
              <a:rPr lang="en-US" altLang="ko-KR" sz="2000" b="1" dirty="0" smtClean="0">
                <a:latin typeface="+mn-ea"/>
              </a:rPr>
              <a:t>-Server</a:t>
            </a:r>
            <a:r>
              <a:rPr lang="en-US" altLang="ko-KR" sz="2000" b="1" baseline="30000" dirty="0" smtClean="0">
                <a:latin typeface="+mn-ea"/>
              </a:rPr>
              <a:t>®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b="1" dirty="0" err="1" smtClean="0">
                <a:latin typeface="+mn-ea"/>
                <a:ea typeface="+mn-ea"/>
              </a:rPr>
              <a:t>IoT</a:t>
            </a:r>
            <a:r>
              <a:rPr lang="ko-KR" altLang="en-US" sz="2000" b="1" dirty="0" smtClean="0">
                <a:latin typeface="+mn-ea"/>
                <a:ea typeface="+mn-ea"/>
              </a:rPr>
              <a:t>스마트 </a:t>
            </a:r>
            <a:r>
              <a:rPr lang="en-US" altLang="ko-KR" sz="2000" b="1" dirty="0" smtClean="0">
                <a:latin typeface="+mn-ea"/>
                <a:ea typeface="+mn-ea"/>
              </a:rPr>
              <a:t>LED</a:t>
            </a:r>
            <a:r>
              <a:rPr lang="ko-KR" altLang="en-US" sz="2000" b="1" dirty="0" smtClean="0">
                <a:latin typeface="+mn-ea"/>
                <a:ea typeface="+mn-ea"/>
              </a:rPr>
              <a:t>조명 시스템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2050" name="Picture 2" descr="odroid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910" y="1332526"/>
            <a:ext cx="1833522" cy="1833522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3381364" y="1665850"/>
            <a:ext cx="5767961" cy="2930077"/>
            <a:chOff x="3095612" y="1571612"/>
            <a:chExt cx="5767961" cy="2930077"/>
          </a:xfrm>
        </p:grpSpPr>
        <p:cxnSp>
          <p:nvCxnSpPr>
            <p:cNvPr id="13" name="직선 연결선 12"/>
            <p:cNvCxnSpPr>
              <a:stCxn id="20" idx="2"/>
              <a:endCxn id="32" idx="0"/>
            </p:cNvCxnSpPr>
            <p:nvPr/>
          </p:nvCxnSpPr>
          <p:spPr>
            <a:xfrm rot="16200000" flipH="1">
              <a:off x="4624073" y="2360019"/>
              <a:ext cx="1108761" cy="82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7" idx="2"/>
              <a:endCxn id="28" idx="0"/>
            </p:cNvCxnSpPr>
            <p:nvPr/>
          </p:nvCxnSpPr>
          <p:spPr>
            <a:xfrm rot="16200000" flipH="1">
              <a:off x="6634125" y="2368246"/>
              <a:ext cx="214937" cy="41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4644326" y="4267663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업데이트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112088" y="3823506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95612" y="1571612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조명관리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107969" y="2928934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통계보기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640207" y="3827625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기본설정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640207" y="1575731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장치관리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1" name="직선 연결선 20"/>
            <p:cNvCxnSpPr>
              <a:stCxn id="16" idx="3"/>
              <a:endCxn id="19" idx="1"/>
            </p:cNvCxnSpPr>
            <p:nvPr/>
          </p:nvCxnSpPr>
          <p:spPr>
            <a:xfrm>
              <a:off x="4180345" y="3940519"/>
              <a:ext cx="459862" cy="41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9" idx="2"/>
              <a:endCxn id="15" idx="0"/>
            </p:cNvCxnSpPr>
            <p:nvPr/>
          </p:nvCxnSpPr>
          <p:spPr>
            <a:xfrm rot="16200000" flipH="1">
              <a:off x="5073389" y="4162597"/>
              <a:ext cx="206012" cy="41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7" idx="3"/>
              <a:endCxn id="20" idx="1"/>
            </p:cNvCxnSpPr>
            <p:nvPr/>
          </p:nvCxnSpPr>
          <p:spPr>
            <a:xfrm>
              <a:off x="4163869" y="1688625"/>
              <a:ext cx="476338" cy="41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6184801" y="1571612"/>
              <a:ext cx="1116173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불러오기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5" name="직선 연결선 24"/>
            <p:cNvCxnSpPr>
              <a:stCxn id="20" idx="3"/>
              <a:endCxn id="24" idx="1"/>
            </p:cNvCxnSpPr>
            <p:nvPr/>
          </p:nvCxnSpPr>
          <p:spPr>
            <a:xfrm flipV="1">
              <a:off x="5708464" y="1688625"/>
              <a:ext cx="476337" cy="41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4644323" y="2024699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위치관리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205405" y="2028812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빌딩 층 관리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09524" y="2477775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도면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795316" y="2473661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조명그룹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1" name="직선 연결선 30"/>
            <p:cNvCxnSpPr>
              <a:stCxn id="26" idx="3"/>
              <a:endCxn id="27" idx="1"/>
            </p:cNvCxnSpPr>
            <p:nvPr/>
          </p:nvCxnSpPr>
          <p:spPr>
            <a:xfrm>
              <a:off x="5712580" y="2141712"/>
              <a:ext cx="492825" cy="41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4648442" y="2918518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동작관리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217773" y="2922608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221892" y="3371571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5" name="직선 연결선 34"/>
            <p:cNvCxnSpPr>
              <a:stCxn id="33" idx="2"/>
              <a:endCxn id="34" idx="0"/>
            </p:cNvCxnSpPr>
            <p:nvPr/>
          </p:nvCxnSpPr>
          <p:spPr>
            <a:xfrm rot="16200000" flipH="1">
              <a:off x="6646493" y="3262042"/>
              <a:ext cx="214937" cy="41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32" idx="3"/>
              <a:endCxn id="33" idx="1"/>
            </p:cNvCxnSpPr>
            <p:nvPr/>
          </p:nvCxnSpPr>
          <p:spPr>
            <a:xfrm>
              <a:off x="5716699" y="3035531"/>
              <a:ext cx="501074" cy="40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28" idx="3"/>
              <a:endCxn id="29" idx="1"/>
            </p:cNvCxnSpPr>
            <p:nvPr/>
          </p:nvCxnSpPr>
          <p:spPr>
            <a:xfrm flipV="1">
              <a:off x="7277781" y="2590674"/>
              <a:ext cx="517535" cy="411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3103847" y="3377902"/>
              <a:ext cx="1068257" cy="2340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0382" tIns="35191" rIns="70382" bIns="35191" rtlCol="0" anchor="ctr"/>
            <a:lstStyle>
              <a:defPPr>
                <a:defRPr lang="ko-KR"/>
              </a:defPPr>
              <a:lvl1pPr marL="0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5928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71857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7786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43715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9644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15573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51501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87429" algn="l" defTabSz="1071857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사용자관리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523844" y="951470"/>
            <a:ext cx="8858312" cy="5357850"/>
          </a:xfrm>
          <a:prstGeom prst="roundRect">
            <a:avLst>
              <a:gd name="adj" fmla="val 4834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52472" y="2971990"/>
            <a:ext cx="21034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 smtClean="0"/>
              <a:t>IoT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플랫폼 서버용 디바이스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ODROID-XU4</a:t>
            </a:r>
            <a:endParaRPr lang="ko-KR" alt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095348" y="4223075"/>
            <a:ext cx="5873724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주요기능</a:t>
            </a:r>
            <a:endParaRPr lang="en-US" altLang="ko-KR" sz="1200" b="1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장치 입력 및 동작관리</a:t>
            </a:r>
            <a:endParaRPr lang="en-US" altLang="ko-KR" sz="12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도면을 기준으로 한 조명 배치 기능</a:t>
            </a:r>
            <a:endParaRPr lang="en-US" altLang="ko-KR" sz="12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차트 및 로그로 확인할 수 있는 통계 자료</a:t>
            </a:r>
            <a:endParaRPr lang="en-US" altLang="ko-KR" sz="12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사용자별</a:t>
            </a:r>
            <a:r>
              <a:rPr lang="ko-KR" altLang="en-US" sz="1200" dirty="0" smtClean="0"/>
              <a:t> 메뉴 권한 부여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스마트 조명 시스템 관리 권한을 가진 사용자 접속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펌웨어 </a:t>
            </a:r>
            <a:r>
              <a:rPr lang="en-US" altLang="ko-KR" sz="1200" dirty="0" smtClean="0"/>
              <a:t>OTA </a:t>
            </a:r>
            <a:r>
              <a:rPr lang="ko-KR" altLang="en-US" sz="1200" dirty="0" smtClean="0"/>
              <a:t>업데이트 기능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3309926" y="116578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메뉴 설계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5925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제목 12"/>
          <p:cNvSpPr txBox="1">
            <a:spLocks/>
          </p:cNvSpPr>
          <p:nvPr/>
        </p:nvSpPr>
        <p:spPr>
          <a:xfrm>
            <a:off x="3" y="213832"/>
            <a:ext cx="6790743" cy="380480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algn="ctr" defTabSz="957552" rtl="0" eaLnBrk="1" latinLnBrk="1" hangingPunct="1"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smtClean="0">
                <a:latin typeface="+mn-ea"/>
                <a:ea typeface="+mn-ea"/>
              </a:rPr>
              <a:t>   </a:t>
            </a:r>
            <a:r>
              <a:rPr lang="en-US" altLang="ko-KR" sz="2000" b="1" dirty="0" smtClean="0">
                <a:latin typeface="+mn-ea"/>
                <a:ea typeface="+mn-ea"/>
              </a:rPr>
              <a:t>LumiSmart</a:t>
            </a:r>
            <a:r>
              <a:rPr lang="en-US" altLang="ko-KR" sz="2000" b="1" baseline="30000" dirty="0" smtClean="0">
                <a:latin typeface="+mn-ea"/>
                <a:ea typeface="+mn-ea"/>
              </a:rPr>
              <a:t>®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  <a:ea typeface="+mn-ea"/>
              </a:rPr>
              <a:t>향후 사업화 계획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22462"/>
              </p:ext>
            </p:extLst>
          </p:nvPr>
        </p:nvGraphicFramePr>
        <p:xfrm>
          <a:off x="184734" y="887440"/>
          <a:ext cx="9448786" cy="5637904"/>
        </p:xfrm>
        <a:graphic>
          <a:graphicData uri="http://schemas.openxmlformats.org/drawingml/2006/table">
            <a:tbl>
              <a:tblPr/>
              <a:tblGrid>
                <a:gridCol w="1959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6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63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63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63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63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3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63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63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96554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5420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 수행업무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’20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03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스마트조명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 플랫폼 확보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부천시 과제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110" marR="0" indent="-11811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모듈 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종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Hardware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lang="en-US" altLang="ko-KR" sz="1200" b="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18110" marR="0" indent="-11811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모듈 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종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Firmware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스마트폰 앱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Software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lang="en-US" altLang="ko-KR" sz="1200" b="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소프트웨어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스마트조명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제어 플랫폼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(0.4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611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제품화 개발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자체 개발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모듈 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종 </a:t>
                      </a:r>
                      <a:r>
                        <a:rPr lang="ko-KR" altLang="en-US" sz="1200" b="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금형제작</a:t>
                      </a:r>
                      <a:endParaRPr lang="en-US" altLang="ko-KR" sz="1200" b="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Light</a:t>
                      </a:r>
                      <a:r>
                        <a:rPr lang="en-US" altLang="ko-KR" sz="1200" b="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모듈 </a:t>
                      </a:r>
                      <a:r>
                        <a:rPr lang="ko-KR" altLang="en-US" sz="1200" b="0" kern="0" spc="0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고정</a:t>
                      </a:r>
                      <a:r>
                        <a:rPr lang="ko-KR" altLang="en-US" sz="1200" b="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브라켓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제작</a:t>
                      </a:r>
                      <a:endParaRPr lang="en-US" altLang="ko-KR" sz="1200" b="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예상 투자비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(0.8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 금형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0.5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  <a:endParaRPr lang="en-US" altLang="ko-KR" sz="1200" b="1" kern="0" spc="0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 </a:t>
                      </a:r>
                      <a:r>
                        <a:rPr lang="ko-KR" altLang="en-US" sz="1200" b="1" kern="0" spc="0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브라켓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 0.3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287784"/>
                  </a:ext>
                </a:extLst>
              </a:tr>
              <a:tr h="1056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스마트고효율 인증</a:t>
                      </a:r>
                      <a:endParaRPr lang="en-US" altLang="ko-KR" sz="1200" b="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에너지공단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주관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스마트고효율인증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시험 기준 및 시험기관 선정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808544"/>
                  </a:ext>
                </a:extLst>
              </a:tr>
              <a:tr h="1056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Field Test</a:t>
                      </a:r>
                      <a:r>
                        <a:rPr lang="en-US" altLang="ko-KR" sz="1200" b="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신뢰성 검증</a:t>
                      </a:r>
                      <a:endParaRPr lang="en-US" altLang="ko-KR" sz="1200" b="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제품화 개발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(~’20. ¼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분기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464983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사업화 및 고도화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제품 라인업 및 서비스 확대</a:t>
                      </a:r>
                    </a:p>
                  </a:txBody>
                  <a:tcPr marL="108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사업화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(’20. 1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月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~)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365463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 flipV="1">
            <a:off x="4448944" y="1869088"/>
            <a:ext cx="1440160" cy="934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587820" y="4005064"/>
            <a:ext cx="915148" cy="1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39907" y="1919953"/>
            <a:ext cx="174791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부천시 과제 </a:t>
            </a:r>
            <a:r>
              <a:rPr lang="en-US" altLang="ko-KR" sz="1200" dirty="0" smtClean="0"/>
              <a:t>(~10/31)</a:t>
            </a:r>
            <a:endParaRPr lang="ko-KR" altLang="en-US" sz="12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889104" y="2924945"/>
            <a:ext cx="162018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20258" y="3000073"/>
            <a:ext cx="14890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자체 투자 예정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13040" y="4080193"/>
            <a:ext cx="24791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스마트인증</a:t>
            </a:r>
            <a:r>
              <a:rPr lang="ko-KR" altLang="en-US" sz="1200" dirty="0" smtClean="0"/>
              <a:t> 일정에 따라 유동적</a:t>
            </a:r>
            <a:endParaRPr lang="ko-KR" altLang="en-US" sz="1200" dirty="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952495" y="5089140"/>
            <a:ext cx="1685872" cy="0"/>
          </a:xfrm>
          <a:prstGeom prst="straightConnector1">
            <a:avLst/>
          </a:prstGeom>
          <a:ln w="3810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601072" y="5164267"/>
            <a:ext cx="23762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’20. 1/4</a:t>
            </a:r>
            <a:r>
              <a:rPr lang="ko-KR" altLang="en-US" sz="1200" b="1" dirty="0" smtClean="0"/>
              <a:t>內 제품화 완료 목표</a:t>
            </a:r>
            <a:endParaRPr lang="ko-KR" altLang="en-US" sz="1200" b="1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6587820" y="6093297"/>
            <a:ext cx="1101484" cy="0"/>
          </a:xfrm>
          <a:prstGeom prst="straightConnector1">
            <a:avLst/>
          </a:prstGeom>
          <a:ln w="3810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903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제목 12"/>
          <p:cNvSpPr txBox="1">
            <a:spLocks/>
          </p:cNvSpPr>
          <p:nvPr/>
        </p:nvSpPr>
        <p:spPr>
          <a:xfrm>
            <a:off x="3" y="209430"/>
            <a:ext cx="6790743" cy="380480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algn="ctr" defTabSz="957552" rtl="0" eaLnBrk="1" latinLnBrk="1" hangingPunct="1"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smtClean="0">
                <a:latin typeface="+mn-ea"/>
                <a:ea typeface="+mn-ea"/>
              </a:rPr>
              <a:t>   </a:t>
            </a:r>
            <a:r>
              <a:rPr lang="en-US" altLang="ko-KR" sz="2000" b="1" dirty="0" smtClean="0">
                <a:latin typeface="+mn-ea"/>
                <a:ea typeface="+mn-ea"/>
              </a:rPr>
              <a:t>LumiSmart</a:t>
            </a:r>
            <a:r>
              <a:rPr lang="en-US" altLang="ko-KR" sz="2000" b="1" baseline="30000" dirty="0" smtClean="0">
                <a:latin typeface="+mn-ea"/>
                <a:ea typeface="+mn-ea"/>
              </a:rPr>
              <a:t>®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  <a:ea typeface="+mn-ea"/>
              </a:rPr>
              <a:t>구성 및 재료비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531225"/>
              </p:ext>
            </p:extLst>
          </p:nvPr>
        </p:nvGraphicFramePr>
        <p:xfrm>
          <a:off x="184734" y="1556792"/>
          <a:ext cx="9592802" cy="470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882">
                  <a:extLst>
                    <a:ext uri="{9D8B030D-6E8A-4147-A177-3AD203B41FA5}">
                      <a16:colId xmlns:a16="http://schemas.microsoft.com/office/drawing/2014/main" val="2453300475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932504706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3201068594"/>
                    </a:ext>
                  </a:extLst>
                </a:gridCol>
                <a:gridCol w="2328259">
                  <a:extLst>
                    <a:ext uri="{9D8B030D-6E8A-4147-A177-3AD203B41FA5}">
                      <a16:colId xmlns:a16="http://schemas.microsoft.com/office/drawing/2014/main" val="1760546799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739443975"/>
                    </a:ext>
                  </a:extLst>
                </a:gridCol>
              </a:tblGrid>
              <a:tr h="2160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LumiSmart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071747"/>
                  </a:ext>
                </a:extLst>
              </a:tr>
              <a:tr h="2407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Light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Button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Sense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909708"/>
                  </a:ext>
                </a:extLst>
              </a:tr>
              <a:tr h="2425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디자인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75020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구성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조명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개당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(OnOff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경우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100W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병렬운영 가능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Button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개당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Light</a:t>
                      </a:r>
                    </a:p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max 32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Button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개당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Sense</a:t>
                      </a:r>
                    </a:p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max 32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634355"/>
                  </a:ext>
                </a:extLst>
              </a:tr>
              <a:tr h="742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\15,000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\25,000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\30,000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개당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예상판가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473555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82" y="2927933"/>
            <a:ext cx="1245484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36" y="2567933"/>
            <a:ext cx="2280605" cy="1800000"/>
          </a:xfrm>
          <a:prstGeom prst="rect">
            <a:avLst/>
          </a:prstGeom>
        </p:spPr>
      </p:pic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4232920" y="2600208"/>
            <a:ext cx="1730868" cy="1800000"/>
            <a:chOff x="3944888" y="1772816"/>
            <a:chExt cx="2077041" cy="21600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44888" y="1772816"/>
              <a:ext cx="1428969" cy="21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01560" y="1772816"/>
              <a:ext cx="820369" cy="21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60172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4568" y="1988840"/>
            <a:ext cx="7920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latin typeface="+mn-ea"/>
              </a:rPr>
              <a:t>End of Document</a:t>
            </a:r>
          </a:p>
          <a:p>
            <a:pPr algn="ctr"/>
            <a:endParaRPr lang="en-US" altLang="ko-KR" sz="4000" b="1" dirty="0" smtClean="0"/>
          </a:p>
          <a:p>
            <a:pPr algn="ctr"/>
            <a:endParaRPr lang="en-US" altLang="ko-KR" sz="4000" b="1" dirty="0" smtClean="0"/>
          </a:p>
          <a:p>
            <a:pPr algn="ctr"/>
            <a:r>
              <a:rPr lang="ko-KR" altLang="en-US" sz="4000" b="1" dirty="0" smtClean="0"/>
              <a:t>감사합니다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74925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32520" y="908720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latin typeface="+mn-ea"/>
              </a:rPr>
              <a:t>LumiSmart</a:t>
            </a:r>
            <a:r>
              <a:rPr lang="en-US" altLang="ko-KR" sz="4800" b="1" baseline="30000" dirty="0" smtClean="0">
                <a:latin typeface="+mn-ea"/>
              </a:rPr>
              <a:t>®</a:t>
            </a:r>
            <a:r>
              <a:rPr lang="en-US" altLang="ko-KR" sz="4800" b="1" dirty="0" smtClean="0">
                <a:latin typeface="+mn-ea"/>
              </a:rPr>
              <a:t>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29" name="제목 59"/>
          <p:cNvSpPr>
            <a:spLocks noGrp="1"/>
          </p:cNvSpPr>
          <p:nvPr>
            <p:ph type="title"/>
          </p:nvPr>
        </p:nvSpPr>
        <p:spPr>
          <a:xfrm>
            <a:off x="0" y="116632"/>
            <a:ext cx="9906000" cy="54868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㈜ 금빛 </a:t>
            </a:r>
            <a:r>
              <a:rPr lang="en-US" altLang="ko-KR" dirty="0" err="1" smtClean="0">
                <a:solidFill>
                  <a:schemeClr val="tx1"/>
                </a:solidFill>
              </a:rPr>
              <a:t>IoT</a:t>
            </a:r>
            <a:r>
              <a:rPr lang="ko-KR" altLang="en-US" dirty="0" smtClean="0">
                <a:solidFill>
                  <a:schemeClr val="tx1"/>
                </a:solidFill>
              </a:rPr>
              <a:t>스마트 </a:t>
            </a:r>
            <a:r>
              <a:rPr lang="en-US" altLang="ko-KR" dirty="0" smtClean="0">
                <a:solidFill>
                  <a:schemeClr val="tx1"/>
                </a:solidFill>
              </a:rPr>
              <a:t>LED</a:t>
            </a:r>
            <a:r>
              <a:rPr lang="ko-KR" altLang="en-US" dirty="0" smtClean="0">
                <a:solidFill>
                  <a:schemeClr val="tx1"/>
                </a:solidFill>
              </a:rPr>
              <a:t>조명 시스템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>
            <a:grpSpLocks noChangeAspect="1"/>
          </p:cNvGrpSpPr>
          <p:nvPr/>
        </p:nvGrpSpPr>
        <p:grpSpPr>
          <a:xfrm>
            <a:off x="1784648" y="2348880"/>
            <a:ext cx="7148899" cy="2949773"/>
            <a:chOff x="769404" y="1916832"/>
            <a:chExt cx="8936124" cy="3687216"/>
          </a:xfrm>
        </p:grpSpPr>
        <p:grpSp>
          <p:nvGrpSpPr>
            <p:cNvPr id="7" name="그룹 6"/>
            <p:cNvGrpSpPr/>
            <p:nvPr/>
          </p:nvGrpSpPr>
          <p:grpSpPr>
            <a:xfrm>
              <a:off x="769404" y="1916832"/>
              <a:ext cx="4501554" cy="2034555"/>
              <a:chOff x="769404" y="1076632"/>
              <a:chExt cx="4501554" cy="203455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769404" y="1076632"/>
                <a:ext cx="2179320" cy="2034555"/>
                <a:chOff x="769404" y="1076632"/>
                <a:chExt cx="2179320" cy="2034555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9404" y="1076632"/>
                  <a:ext cx="2179320" cy="1889760"/>
                </a:xfrm>
                <a:prstGeom prst="rect">
                  <a:avLst/>
                </a:prstGeom>
              </p:spPr>
            </p:pic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08420" y="2949262"/>
                  <a:ext cx="1019175" cy="161925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/>
              <p:cNvSpPr txBox="1"/>
              <p:nvPr/>
            </p:nvSpPr>
            <p:spPr>
              <a:xfrm>
                <a:off x="3004842" y="1234855"/>
                <a:ext cx="2266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LumiSmart-Light</a:t>
                </a:r>
                <a:r>
                  <a:rPr lang="en-US" altLang="ko-KR" b="1" baseline="30000" dirty="0" smtClean="0">
                    <a:solidFill>
                      <a:schemeClr val="bg1">
                        <a:lumMod val="50000"/>
                      </a:schemeClr>
                    </a:solidFill>
                  </a:rPr>
                  <a:t>®</a:t>
                </a:r>
                <a:r>
                  <a:rPr lang="en-US" altLang="ko-KR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658784" y="2204864"/>
              <a:ext cx="4046744" cy="3394808"/>
              <a:chOff x="5484842" y="1017961"/>
              <a:chExt cx="4046744" cy="339480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4842" y="1017961"/>
                <a:ext cx="3832860" cy="3025140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2031" y="3640305"/>
                <a:ext cx="904875" cy="1905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753200" y="4043437"/>
                <a:ext cx="2778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LumiSmart-Sense</a:t>
                </a:r>
                <a:r>
                  <a:rPr lang="en-US" altLang="ko-KR" b="1" baseline="30000" dirty="0" smtClean="0">
                    <a:solidFill>
                      <a:schemeClr val="bg1">
                        <a:lumMod val="50000"/>
                      </a:schemeClr>
                    </a:solidFill>
                  </a:rPr>
                  <a:t>®</a:t>
                </a:r>
                <a:r>
                  <a:rPr lang="en-US" altLang="ko-KR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1141300" y="3183785"/>
              <a:ext cx="4315756" cy="2420263"/>
              <a:chOff x="1141300" y="3183785"/>
              <a:chExt cx="4315756" cy="242026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141300" y="5123604"/>
                <a:ext cx="2778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LumiSmart-Button</a:t>
                </a:r>
                <a:r>
                  <a:rPr lang="en-US" altLang="ko-KR" b="1" baseline="30000" dirty="0" smtClean="0">
                    <a:solidFill>
                      <a:schemeClr val="bg1">
                        <a:lumMod val="50000"/>
                      </a:schemeClr>
                    </a:solidFill>
                  </a:rPr>
                  <a:t>®</a:t>
                </a:r>
                <a:r>
                  <a:rPr lang="en-US" altLang="ko-KR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380015" y="3183785"/>
                <a:ext cx="1428969" cy="216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636687" y="3183785"/>
                <a:ext cx="820369" cy="216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728864" y="5373216"/>
                <a:ext cx="147008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SIZE: 100 X 53 X 21</a:t>
                </a:r>
                <a:endPara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4746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397601" y="4652734"/>
            <a:ext cx="1916430" cy="1512570"/>
            <a:chOff x="5484842" y="1017961"/>
            <a:chExt cx="1916430" cy="151257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4842" y="1017961"/>
              <a:ext cx="1916430" cy="151257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0070" y="2341109"/>
              <a:ext cx="452438" cy="95250"/>
            </a:xfrm>
            <a:prstGeom prst="rect">
              <a:avLst/>
            </a:prstGeom>
          </p:spPr>
        </p:pic>
      </p:grp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6149" y="943261"/>
            <a:ext cx="8272755" cy="3677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177800" indent="-177800" defTabSz="914400">
              <a:lnSpc>
                <a:spcPct val="150000"/>
              </a:lnSpc>
            </a:pPr>
            <a:r>
              <a:rPr lang="en-US" altLang="ko-KR" sz="1800" b="1" dirty="0" err="1" smtClean="0">
                <a:solidFill>
                  <a:prstClr val="black"/>
                </a:solidFill>
              </a:rPr>
              <a:t>IoT</a:t>
            </a:r>
            <a:r>
              <a:rPr lang="en-US" altLang="ko-KR" sz="18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800" b="1" dirty="0" smtClean="0">
                <a:solidFill>
                  <a:prstClr val="black"/>
                </a:solidFill>
              </a:rPr>
              <a:t>스마트 </a:t>
            </a:r>
            <a:r>
              <a:rPr lang="en-US" altLang="ko-KR" sz="1800" b="1" dirty="0" smtClean="0">
                <a:solidFill>
                  <a:prstClr val="black"/>
                </a:solidFill>
              </a:rPr>
              <a:t>LED</a:t>
            </a:r>
            <a:r>
              <a:rPr lang="ko-KR" altLang="en-US" sz="1800" b="1" dirty="0" smtClean="0">
                <a:solidFill>
                  <a:prstClr val="black"/>
                </a:solidFill>
              </a:rPr>
              <a:t>조명 및 서비스 플랫폼 </a:t>
            </a:r>
            <a:r>
              <a:rPr lang="ko-KR" altLang="en-US" sz="1800" b="1" smtClean="0">
                <a:solidFill>
                  <a:prstClr val="black"/>
                </a:solidFill>
              </a:rPr>
              <a:t>개발 </a:t>
            </a:r>
            <a:endParaRPr lang="en-US" altLang="ko-KR" sz="1800" b="1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7095" y="943545"/>
            <a:ext cx="959160" cy="35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과제명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7095" y="1882168"/>
            <a:ext cx="935181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defTabSz="914400">
              <a:lnSpc>
                <a:spcPct val="120000"/>
              </a:lnSpc>
              <a:buFont typeface="Wingdings" pitchFamily="2" charset="2"/>
              <a:buChar char="§"/>
              <a:tabLst>
                <a:tab pos="1168400" algn="l"/>
              </a:tabLst>
            </a:pPr>
            <a:r>
              <a:rPr lang="ko-KR" altLang="en-US" sz="1600" b="1" dirty="0" smtClean="0">
                <a:solidFill>
                  <a:prstClr val="black"/>
                </a:solidFill>
              </a:rPr>
              <a:t>수행기관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:	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금빛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</a:rPr>
              <a:t>주관</a:t>
            </a:r>
            <a:r>
              <a:rPr lang="en-US" altLang="ko-KR" sz="1600" dirty="0" smtClean="0">
                <a:solidFill>
                  <a:prstClr val="black"/>
                </a:solidFill>
              </a:rPr>
              <a:t>)                        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하드웨어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</a:rPr>
              <a:t>조명</a:t>
            </a:r>
            <a:r>
              <a:rPr lang="en-US" altLang="ko-KR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제어모듈</a:t>
            </a:r>
            <a:r>
              <a:rPr lang="en-US" altLang="ko-KR" sz="1600" dirty="0" smtClean="0">
                <a:solidFill>
                  <a:prstClr val="black"/>
                </a:solidFill>
              </a:rPr>
              <a:t>, Button</a:t>
            </a:r>
            <a:r>
              <a:rPr lang="ko-KR" altLang="en-US" sz="1600" dirty="0" smtClean="0">
                <a:solidFill>
                  <a:prstClr val="black"/>
                </a:solidFill>
              </a:rPr>
              <a:t>모듈</a:t>
            </a:r>
            <a:r>
              <a:rPr lang="en-US" altLang="ko-KR" sz="1600" dirty="0" smtClean="0">
                <a:solidFill>
                  <a:prstClr val="black"/>
                </a:solidFill>
              </a:rPr>
              <a:t>,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센서모듈</a:t>
            </a:r>
            <a:r>
              <a:rPr lang="en-US" altLang="ko-KR" sz="1600" dirty="0" smtClean="0">
                <a:solidFill>
                  <a:prstClr val="black"/>
                </a:solidFill>
              </a:rPr>
              <a:t>)</a:t>
            </a:r>
          </a:p>
          <a:p>
            <a:pPr marL="177800" indent="-177800" defTabSz="914400">
              <a:lnSpc>
                <a:spcPct val="120000"/>
              </a:lnSpc>
              <a:tabLst>
                <a:tab pos="1168400" algn="l"/>
              </a:tabLst>
            </a:pPr>
            <a:r>
              <a:rPr lang="en-US" altLang="ko-KR" sz="1600" dirty="0" smtClean="0">
                <a:solidFill>
                  <a:prstClr val="black"/>
                </a:solidFill>
              </a:rPr>
              <a:t>               	</a:t>
            </a:r>
            <a:r>
              <a:rPr lang="ko-KR" altLang="en-US" sz="1600" b="1" dirty="0" err="1" smtClean="0">
                <a:solidFill>
                  <a:prstClr val="black"/>
                </a:solidFill>
              </a:rPr>
              <a:t>어니언커뮤니케이션즈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</a:rPr>
              <a:t>참여</a:t>
            </a:r>
            <a:r>
              <a:rPr lang="en-US" altLang="ko-KR" sz="1600" dirty="0" smtClean="0">
                <a:solidFill>
                  <a:prstClr val="black"/>
                </a:solidFill>
              </a:rPr>
              <a:t>) 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소프트웨어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</a:rPr>
              <a:t>스마트폰 </a:t>
            </a:r>
            <a:r>
              <a:rPr lang="en-US" altLang="ko-KR" sz="1600" dirty="0" smtClean="0">
                <a:solidFill>
                  <a:prstClr val="black"/>
                </a:solidFill>
              </a:rPr>
              <a:t>App, </a:t>
            </a:r>
            <a:r>
              <a:rPr lang="ko-KR" altLang="en-US" sz="1600" dirty="0" smtClean="0">
                <a:solidFill>
                  <a:prstClr val="black"/>
                </a:solidFill>
              </a:rPr>
              <a:t>제어 펌웨어</a:t>
            </a:r>
            <a:r>
              <a:rPr lang="en-US" altLang="ko-KR" sz="1600" dirty="0" smtClean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7095" y="2663771"/>
            <a:ext cx="9351809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defTabSz="91440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600" b="1" dirty="0" smtClean="0">
                <a:solidFill>
                  <a:prstClr val="black"/>
                </a:solidFill>
              </a:rPr>
              <a:t>개발예산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: 4,160</a:t>
            </a:r>
            <a:r>
              <a:rPr lang="ko-KR" altLang="en-US" sz="1600" dirty="0" smtClean="0">
                <a:solidFill>
                  <a:prstClr val="black"/>
                </a:solidFill>
              </a:rPr>
              <a:t>만원 </a:t>
            </a:r>
            <a:r>
              <a:rPr lang="en-US" altLang="ko-KR" sz="1600" dirty="0" smtClean="0">
                <a:solidFill>
                  <a:prstClr val="black"/>
                </a:solidFill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</a:rPr>
              <a:t>재단출연 </a:t>
            </a:r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r>
              <a:rPr lang="ko-KR" altLang="en-US" sz="1600" dirty="0" smtClean="0">
                <a:solidFill>
                  <a:prstClr val="black"/>
                </a:solidFill>
              </a:rPr>
              <a:t>천</a:t>
            </a:r>
            <a:r>
              <a:rPr lang="en-US" altLang="ko-KR" sz="1600" dirty="0" smtClean="0">
                <a:solidFill>
                  <a:prstClr val="black"/>
                </a:solidFill>
              </a:rPr>
              <a:t>100</a:t>
            </a:r>
            <a:r>
              <a:rPr lang="ko-KR" altLang="en-US" sz="1600" dirty="0" smtClean="0">
                <a:solidFill>
                  <a:prstClr val="black"/>
                </a:solidFill>
              </a:rPr>
              <a:t>만</a:t>
            </a:r>
            <a:r>
              <a:rPr lang="en-US" altLang="ko-KR" sz="1600" dirty="0" smtClean="0">
                <a:solidFill>
                  <a:prstClr val="black"/>
                </a:solidFill>
              </a:rPr>
              <a:t>,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자부담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r>
              <a:rPr lang="ko-KR" altLang="en-US" sz="1600" dirty="0" smtClean="0">
                <a:solidFill>
                  <a:prstClr val="black"/>
                </a:solidFill>
              </a:rPr>
              <a:t>천</a:t>
            </a:r>
            <a:r>
              <a:rPr lang="en-US" altLang="ko-KR" sz="1600" dirty="0" smtClean="0">
                <a:solidFill>
                  <a:prstClr val="black"/>
                </a:solidFill>
              </a:rPr>
              <a:t>60</a:t>
            </a:r>
            <a:r>
              <a:rPr lang="ko-KR" altLang="en-US" sz="1600" dirty="0" smtClean="0">
                <a:solidFill>
                  <a:prstClr val="black"/>
                </a:solidFill>
              </a:rPr>
              <a:t>만</a:t>
            </a:r>
            <a:r>
              <a:rPr lang="en-US" altLang="ko-KR" sz="1600" dirty="0" smtClean="0">
                <a:solidFill>
                  <a:prstClr val="black"/>
                </a:solidFill>
              </a:rPr>
              <a:t>)</a:t>
            </a:r>
          </a:p>
          <a:p>
            <a:pPr marL="177800" indent="93663" defTabSz="914400">
              <a:lnSpc>
                <a:spcPct val="120000"/>
              </a:lnSpc>
            </a:pPr>
            <a:r>
              <a:rPr lang="ko-KR" altLang="en-US" sz="1400" dirty="0" smtClean="0">
                <a:solidFill>
                  <a:prstClr val="black"/>
                </a:solidFill>
              </a:rPr>
              <a:t>                 </a:t>
            </a:r>
            <a:r>
              <a:rPr lang="en-US" altLang="ko-KR" sz="1400" dirty="0" smtClean="0">
                <a:solidFill>
                  <a:prstClr val="black"/>
                </a:solidFill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</a:rPr>
              <a:t>비용 구성 </a:t>
            </a:r>
            <a:r>
              <a:rPr lang="en-US" altLang="ko-KR" sz="1400" dirty="0" smtClean="0">
                <a:solidFill>
                  <a:prstClr val="black"/>
                </a:solidFill>
              </a:rPr>
              <a:t>:  LED</a:t>
            </a:r>
            <a:r>
              <a:rPr lang="ko-KR" altLang="en-US" sz="1400" dirty="0" smtClean="0">
                <a:solidFill>
                  <a:prstClr val="black"/>
                </a:solidFill>
              </a:rPr>
              <a:t>조명용 통신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</a:rPr>
              <a:t>센서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브라켓</a:t>
            </a:r>
            <a:r>
              <a:rPr lang="ko-KR" altLang="en-US" sz="1400" dirty="0" smtClean="0">
                <a:solidFill>
                  <a:prstClr val="black"/>
                </a:solidFill>
              </a:rPr>
              <a:t> 等 </a:t>
            </a:r>
            <a:r>
              <a:rPr lang="en-US" altLang="ko-KR" sz="1400" dirty="0" smtClean="0">
                <a:solidFill>
                  <a:prstClr val="black"/>
                </a:solidFill>
              </a:rPr>
              <a:t>1,664</a:t>
            </a:r>
            <a:r>
              <a:rPr lang="ko-KR" altLang="en-US" sz="1400" dirty="0" smtClean="0">
                <a:solidFill>
                  <a:prstClr val="black"/>
                </a:solidFill>
              </a:rPr>
              <a:t>만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주관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: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현금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1,414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만원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/ </a:t>
            </a:r>
            <a:r>
              <a:rPr lang="ko-KR" altLang="en-US" sz="1400" dirty="0" smtClean="0">
                <a:solidFill>
                  <a:prstClr val="black"/>
                </a:solidFill>
              </a:rPr>
              <a:t>현물 </a:t>
            </a:r>
            <a:r>
              <a:rPr lang="en-US" altLang="ko-KR" sz="1400" dirty="0" smtClean="0">
                <a:solidFill>
                  <a:prstClr val="black"/>
                </a:solidFill>
              </a:rPr>
              <a:t>250</a:t>
            </a:r>
            <a:r>
              <a:rPr lang="ko-KR" altLang="en-US" sz="1400" dirty="0" smtClean="0">
                <a:solidFill>
                  <a:prstClr val="black"/>
                </a:solidFill>
              </a:rPr>
              <a:t>만원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</a:p>
          <a:p>
            <a:pPr marL="177800" indent="93663" defTabSz="914400">
              <a:lnSpc>
                <a:spcPct val="120000"/>
              </a:lnSpc>
            </a:pPr>
            <a:r>
              <a:rPr lang="en-US" altLang="ko-KR" sz="1400" dirty="0" smtClean="0">
                <a:solidFill>
                  <a:prstClr val="black"/>
                </a:solidFill>
              </a:rPr>
              <a:t>                                   IOT </a:t>
            </a:r>
            <a:r>
              <a:rPr lang="ko-KR" altLang="en-US" sz="1400" dirty="0" smtClean="0">
                <a:solidFill>
                  <a:prstClr val="black"/>
                </a:solidFill>
              </a:rPr>
              <a:t>플랫폼 소프트웨어              </a:t>
            </a:r>
            <a:r>
              <a:rPr lang="en-US" altLang="ko-KR" sz="1400" dirty="0" smtClean="0">
                <a:solidFill>
                  <a:prstClr val="black"/>
                </a:solidFill>
              </a:rPr>
              <a:t>2,496</a:t>
            </a:r>
            <a:r>
              <a:rPr lang="ko-KR" altLang="en-US" sz="1400" dirty="0" smtClean="0">
                <a:solidFill>
                  <a:prstClr val="black"/>
                </a:solidFill>
              </a:rPr>
              <a:t>만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참여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: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현금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2,216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만원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/ </a:t>
            </a:r>
            <a:r>
              <a:rPr lang="ko-KR" altLang="en-US" sz="1400" dirty="0" smtClean="0">
                <a:solidFill>
                  <a:prstClr val="black"/>
                </a:solidFill>
              </a:rPr>
              <a:t>현물 </a:t>
            </a:r>
            <a:r>
              <a:rPr lang="en-US" altLang="ko-KR" sz="1400" dirty="0" smtClean="0">
                <a:solidFill>
                  <a:prstClr val="black"/>
                </a:solidFill>
              </a:rPr>
              <a:t>280</a:t>
            </a:r>
            <a:r>
              <a:rPr lang="ko-KR" altLang="en-US" sz="1400" dirty="0" smtClean="0">
                <a:solidFill>
                  <a:prstClr val="black"/>
                </a:solidFill>
              </a:rPr>
              <a:t>만원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ko-KR" alt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650186" y="3533677"/>
            <a:ext cx="491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※ LED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조명 개발비용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광원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등기구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금형비용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等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은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과제비에서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제외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7095" y="1412776"/>
            <a:ext cx="935181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defTabSz="914400">
              <a:lnSpc>
                <a:spcPct val="120000"/>
              </a:lnSpc>
              <a:buFont typeface="Wingdings" pitchFamily="2" charset="2"/>
              <a:buChar char="§"/>
              <a:tabLst>
                <a:tab pos="1168400" algn="l"/>
              </a:tabLst>
            </a:pPr>
            <a:r>
              <a:rPr lang="ko-KR" altLang="en-US" sz="1600" b="1" dirty="0" err="1" smtClean="0">
                <a:solidFill>
                  <a:prstClr val="black"/>
                </a:solidFill>
              </a:rPr>
              <a:t>과제일정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:	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2018.11.01 </a:t>
            </a:r>
            <a:r>
              <a:rPr lang="en-US" altLang="ko-KR" sz="1600" b="1" dirty="0">
                <a:solidFill>
                  <a:prstClr val="black"/>
                </a:solidFill>
              </a:rPr>
              <a:t>~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2019.10.31 (1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년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4593315" y="4968583"/>
            <a:ext cx="1089660" cy="985361"/>
            <a:chOff x="769404" y="1076632"/>
            <a:chExt cx="2179320" cy="197072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04" y="1076632"/>
              <a:ext cx="2179320" cy="188976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7102" y="2885429"/>
              <a:ext cx="1019175" cy="161925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77094" y="4031787"/>
            <a:ext cx="93518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defTabSz="91440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600" b="1" dirty="0" smtClean="0">
                <a:solidFill>
                  <a:prstClr val="black"/>
                </a:solidFill>
              </a:rPr>
              <a:t>과제수행 결과물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pPr lvl="1" defTabSz="914400">
              <a:lnSpc>
                <a:spcPct val="120000"/>
              </a:lnSpc>
            </a:pPr>
            <a:r>
              <a:rPr lang="ko-KR" altLang="en-US" sz="1400" dirty="0" smtClean="0">
                <a:solidFill>
                  <a:prstClr val="black"/>
                </a:solidFill>
              </a:rPr>
              <a:t>①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웹서비스</a:t>
            </a:r>
            <a:r>
              <a:rPr lang="ko-KR" altLang="en-US" sz="1400" dirty="0" smtClean="0">
                <a:solidFill>
                  <a:prstClr val="black"/>
                </a:solidFill>
              </a:rPr>
              <a:t> 기반의 </a:t>
            </a:r>
            <a:r>
              <a:rPr lang="en-US" altLang="ko-KR" sz="1400" dirty="0" smtClean="0">
                <a:solidFill>
                  <a:prstClr val="black"/>
                </a:solidFill>
              </a:rPr>
              <a:t>LED</a:t>
            </a:r>
            <a:r>
              <a:rPr lang="ko-KR" altLang="en-US" sz="1400" dirty="0" smtClean="0">
                <a:solidFill>
                  <a:prstClr val="black"/>
                </a:solidFill>
              </a:rPr>
              <a:t>조명 관제 소프트웨어 및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IoT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서비스 플랫폼 </a:t>
            </a:r>
            <a:r>
              <a:rPr lang="en-US" altLang="ko-KR" sz="1400" dirty="0" smtClean="0">
                <a:solidFill>
                  <a:srgbClr val="0000FF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0000FF"/>
                </a:solidFill>
              </a:rPr>
              <a:t>브랜드명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: LumiSmart</a:t>
            </a:r>
            <a:r>
              <a:rPr lang="en-US" altLang="ko-KR" sz="1400" b="1" baseline="30000" dirty="0" smtClean="0">
                <a:solidFill>
                  <a:srgbClr val="0000FF"/>
                </a:solidFill>
              </a:rPr>
              <a:t>®</a:t>
            </a:r>
            <a:r>
              <a:rPr lang="en-US" altLang="ko-KR" sz="1400" dirty="0" smtClean="0">
                <a:solidFill>
                  <a:srgbClr val="0000FF"/>
                </a:solidFill>
              </a:rPr>
              <a:t>)</a:t>
            </a:r>
          </a:p>
          <a:p>
            <a:pPr lvl="1" defTabSz="914400">
              <a:lnSpc>
                <a:spcPct val="120000"/>
              </a:lnSpc>
            </a:pPr>
            <a:r>
              <a:rPr lang="en-US" altLang="ko-KR" sz="1400" dirty="0" smtClean="0">
                <a:solidFill>
                  <a:prstClr val="black"/>
                </a:solidFill>
              </a:rPr>
              <a:t>    - Smart App : </a:t>
            </a:r>
            <a:r>
              <a:rPr lang="en-US" altLang="ko-KR" sz="1400" dirty="0" err="1" smtClean="0">
                <a:solidFill>
                  <a:srgbClr val="0000FF"/>
                </a:solidFill>
              </a:rPr>
              <a:t>LumiSmart</a:t>
            </a:r>
            <a:r>
              <a:rPr lang="en-US" altLang="ko-KR" sz="1400" dirty="0" smtClean="0">
                <a:solidFill>
                  <a:srgbClr val="0000FF"/>
                </a:solidFill>
              </a:rPr>
              <a:t>-App</a:t>
            </a:r>
          </a:p>
          <a:p>
            <a:pPr lvl="1" defTabSz="914400">
              <a:lnSpc>
                <a:spcPct val="120000"/>
              </a:lnSpc>
            </a:pPr>
            <a:endParaRPr lang="en-US" altLang="ko-KR" sz="1400" dirty="0" smtClean="0">
              <a:solidFill>
                <a:srgbClr val="0000FF"/>
              </a:solidFill>
            </a:endParaRPr>
          </a:p>
          <a:p>
            <a:pPr lvl="1" defTabSz="914400">
              <a:lnSpc>
                <a:spcPct val="120000"/>
              </a:lnSpc>
            </a:pPr>
            <a:r>
              <a:rPr lang="ko-KR" altLang="en-US" sz="1400" dirty="0" smtClean="0">
                <a:solidFill>
                  <a:prstClr val="black"/>
                </a:solidFill>
              </a:rPr>
              <a:t>② </a:t>
            </a:r>
            <a:r>
              <a:rPr lang="en-US" altLang="ko-KR" sz="1400" dirty="0" smtClean="0">
                <a:solidFill>
                  <a:prstClr val="black"/>
                </a:solidFill>
              </a:rPr>
              <a:t>LED</a:t>
            </a:r>
            <a:r>
              <a:rPr lang="ko-KR" altLang="en-US" sz="1400" dirty="0" smtClean="0">
                <a:solidFill>
                  <a:prstClr val="black"/>
                </a:solidFill>
              </a:rPr>
              <a:t>조명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제어모듈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: </a:t>
            </a:r>
            <a:r>
              <a:rPr lang="en-US" altLang="ko-KR" sz="1400" dirty="0" err="1" smtClean="0">
                <a:solidFill>
                  <a:srgbClr val="0000FF"/>
                </a:solidFill>
              </a:rPr>
              <a:t>LumiSmart</a:t>
            </a:r>
            <a:r>
              <a:rPr lang="en-US" altLang="ko-KR" sz="1400" dirty="0" smtClean="0">
                <a:solidFill>
                  <a:srgbClr val="0000FF"/>
                </a:solidFill>
              </a:rPr>
              <a:t>-Light</a:t>
            </a:r>
          </a:p>
          <a:p>
            <a:pPr lvl="1" defTabSz="914400">
              <a:lnSpc>
                <a:spcPct val="120000"/>
              </a:lnSpc>
            </a:pPr>
            <a:r>
              <a:rPr lang="ko-KR" altLang="en-US" sz="1400" dirty="0">
                <a:solidFill>
                  <a:prstClr val="black"/>
                </a:solidFill>
              </a:rPr>
              <a:t>③ </a:t>
            </a:r>
            <a:r>
              <a:rPr lang="ko-KR" altLang="en-US" sz="1400" dirty="0" smtClean="0">
                <a:solidFill>
                  <a:prstClr val="black"/>
                </a:solidFill>
              </a:rPr>
              <a:t>스위치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ko-KR" altLang="en-US" sz="1400" dirty="0">
                <a:solidFill>
                  <a:prstClr val="black"/>
                </a:solidFill>
              </a:rPr>
              <a:t>버튼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 모듈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en-US" altLang="ko-KR" sz="1400" dirty="0" err="1">
                <a:solidFill>
                  <a:srgbClr val="0000FF"/>
                </a:solidFill>
              </a:rPr>
              <a:t>LumiSmart</a:t>
            </a:r>
            <a:r>
              <a:rPr lang="en-US" altLang="ko-KR" sz="1400" dirty="0">
                <a:solidFill>
                  <a:srgbClr val="0000FF"/>
                </a:solidFill>
              </a:rPr>
              <a:t>-Button</a:t>
            </a:r>
          </a:p>
          <a:p>
            <a:pPr lvl="1" defTabSz="914400">
              <a:lnSpc>
                <a:spcPct val="120000"/>
              </a:lnSpc>
            </a:pPr>
            <a:r>
              <a:rPr lang="ko-KR" altLang="en-US" sz="1400" dirty="0">
                <a:solidFill>
                  <a:prstClr val="black"/>
                </a:solidFill>
              </a:rPr>
              <a:t>④ </a:t>
            </a:r>
            <a:r>
              <a:rPr lang="ko-KR" altLang="en-US" sz="1400" dirty="0" smtClean="0">
                <a:solidFill>
                  <a:prstClr val="black"/>
                </a:solidFill>
              </a:rPr>
              <a:t>센서 모듈 </a:t>
            </a:r>
            <a:r>
              <a:rPr lang="en-US" altLang="ko-KR" sz="1400" dirty="0" smtClean="0">
                <a:solidFill>
                  <a:prstClr val="black"/>
                </a:solidFill>
              </a:rPr>
              <a:t>: </a:t>
            </a:r>
            <a:r>
              <a:rPr lang="en-US" altLang="ko-KR" sz="1400" dirty="0" err="1" smtClean="0">
                <a:solidFill>
                  <a:srgbClr val="0000FF"/>
                </a:solidFill>
              </a:rPr>
              <a:t>LumiSmart</a:t>
            </a:r>
            <a:r>
              <a:rPr lang="en-US" altLang="ko-KR" sz="1400" dirty="0" smtClean="0">
                <a:solidFill>
                  <a:srgbClr val="0000FF"/>
                </a:solidFill>
              </a:rPr>
              <a:t>-Sense</a:t>
            </a:r>
          </a:p>
        </p:txBody>
      </p:sp>
      <p:sp>
        <p:nvSpPr>
          <p:cNvPr id="27" name="제목 59"/>
          <p:cNvSpPr>
            <a:spLocks noGrp="1"/>
          </p:cNvSpPr>
          <p:nvPr>
            <p:ph type="title"/>
          </p:nvPr>
        </p:nvSpPr>
        <p:spPr>
          <a:xfrm>
            <a:off x="0" y="116632"/>
            <a:ext cx="9906000" cy="54868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부천시 </a:t>
            </a:r>
            <a:r>
              <a:rPr lang="en-US" altLang="ko-KR" dirty="0" err="1" smtClean="0">
                <a:solidFill>
                  <a:schemeClr val="tx1"/>
                </a:solidFill>
              </a:rPr>
              <a:t>IoT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시범사업 과제 개요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5990382" y="4851321"/>
            <a:ext cx="1211607" cy="1260000"/>
            <a:chOff x="3380015" y="3183785"/>
            <a:chExt cx="2077041" cy="2160000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80015" y="3183785"/>
              <a:ext cx="1428969" cy="21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636687" y="3183785"/>
              <a:ext cx="820369" cy="21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1217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 bwMode="auto">
          <a:xfrm>
            <a:off x="128464" y="799810"/>
            <a:ext cx="9504000" cy="4795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1420" tIns="45711" rIns="91420" bIns="45711" rtlCol="0" anchor="ctr" anchorCtr="0">
            <a:noAutofit/>
          </a:bodyPr>
          <a:lstStyle/>
          <a:p>
            <a:pPr marL="266700" indent="-180975" defTabSz="914400">
              <a:lnSpc>
                <a:spcPct val="120000"/>
              </a:lnSpc>
              <a:buFont typeface="Wingdings"/>
              <a:buChar char="q"/>
              <a:tabLst>
                <a:tab pos="4219575" algn="l"/>
                <a:tab pos="6997700" algn="l"/>
              </a:tabLst>
              <a:defRPr/>
            </a:pPr>
            <a:r>
              <a:rPr lang="en-US" altLang="ko-KR" sz="1800" b="1" dirty="0" smtClean="0">
                <a:solidFill>
                  <a:schemeClr val="tx2">
                    <a:lumMod val="50000"/>
                  </a:schemeClr>
                </a:solidFill>
                <a:sym typeface="Wingdings"/>
              </a:rPr>
              <a:t> </a:t>
            </a:r>
            <a:r>
              <a:rPr lang="ko-KR" altLang="en-US" sz="1800" b="1" dirty="0" smtClean="0">
                <a:solidFill>
                  <a:schemeClr val="tx2">
                    <a:lumMod val="50000"/>
                  </a:schemeClr>
                </a:solidFill>
                <a:sym typeface="Wingdings"/>
              </a:rPr>
              <a:t>한국에너지공단 </a:t>
            </a:r>
            <a:r>
              <a:rPr lang="en-US" altLang="ko-KR" sz="1800" b="1" dirty="0" smtClean="0">
                <a:solidFill>
                  <a:schemeClr val="tx2">
                    <a:lumMod val="50000"/>
                  </a:schemeClr>
                </a:solidFill>
                <a:sym typeface="Wingdings"/>
              </a:rPr>
              <a:t>-</a:t>
            </a:r>
            <a:r>
              <a:rPr lang="ko-KR" altLang="en-US" sz="1800" b="1" dirty="0" smtClean="0">
                <a:solidFill>
                  <a:schemeClr val="tx2">
                    <a:lumMod val="50000"/>
                  </a:schemeClr>
                </a:solidFill>
                <a:sym typeface="Wingdings"/>
              </a:rPr>
              <a:t> </a:t>
            </a:r>
            <a:r>
              <a:rPr lang="en-US" altLang="ko-KR" sz="1800" b="1" dirty="0" smtClean="0">
                <a:solidFill>
                  <a:schemeClr val="tx2">
                    <a:lumMod val="50000"/>
                  </a:schemeClr>
                </a:solidFill>
                <a:sym typeface="Wingdings"/>
              </a:rPr>
              <a:t>LED</a:t>
            </a:r>
            <a:r>
              <a:rPr lang="ko-KR" altLang="en-US" sz="1800" b="1" dirty="0" smtClean="0">
                <a:solidFill>
                  <a:schemeClr val="tx2">
                    <a:lumMod val="50000"/>
                  </a:schemeClr>
                </a:solidFill>
                <a:sym typeface="Wingdings"/>
              </a:rPr>
              <a:t>조명 고효율인증 일몰 → 스마트 고효율 인증으로 대체 </a:t>
            </a:r>
            <a:r>
              <a:rPr lang="en-US" altLang="ko-KR" sz="1800" b="1" dirty="0" smtClean="0">
                <a:solidFill>
                  <a:schemeClr val="tx2">
                    <a:lumMod val="50000"/>
                  </a:schemeClr>
                </a:solidFill>
                <a:sym typeface="Wingdings"/>
              </a:rPr>
              <a:t>(2020~)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447" y="1279389"/>
            <a:ext cx="4436115" cy="5245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제목 59"/>
          <p:cNvSpPr>
            <a:spLocks noGrp="1"/>
          </p:cNvSpPr>
          <p:nvPr>
            <p:ph type="title"/>
          </p:nvPr>
        </p:nvSpPr>
        <p:spPr>
          <a:xfrm>
            <a:off x="0" y="116632"/>
            <a:ext cx="9906000" cy="54868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스마트 </a:t>
            </a:r>
            <a:r>
              <a:rPr lang="en-US" altLang="ko-KR" dirty="0">
                <a:solidFill>
                  <a:schemeClr val="tx1"/>
                </a:solidFill>
              </a:rPr>
              <a:t>LED</a:t>
            </a:r>
            <a:r>
              <a:rPr lang="ko-KR" altLang="en-US" dirty="0" smtClean="0">
                <a:solidFill>
                  <a:schemeClr val="tx1"/>
                </a:solidFill>
              </a:rPr>
              <a:t>조명 에너지 정책 동향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338483"/>
              </p:ext>
            </p:extLst>
          </p:nvPr>
        </p:nvGraphicFramePr>
        <p:xfrm>
          <a:off x="6681192" y="12210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192" y="12210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_x271201968" descr="EMB00002afc169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301202"/>
            <a:ext cx="3649365" cy="25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229804520" descr="EMB00002afc169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15" y="3956071"/>
            <a:ext cx="3773179" cy="25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125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28549" b="55463"/>
          <a:stretch/>
        </p:blipFill>
        <p:spPr>
          <a:xfrm>
            <a:off x="990511" y="3717064"/>
            <a:ext cx="1600022" cy="288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rcRect t="3179" b="80833"/>
          <a:stretch/>
        </p:blipFill>
        <p:spPr>
          <a:xfrm>
            <a:off x="4526358" y="3717064"/>
            <a:ext cx="1600022" cy="288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t="53426" b="29444"/>
          <a:stretch/>
        </p:blipFill>
        <p:spPr>
          <a:xfrm>
            <a:off x="7564103" y="3717064"/>
            <a:ext cx="1493353" cy="288000"/>
          </a:xfrm>
          <a:prstGeom prst="rect">
            <a:avLst/>
          </a:prstGeom>
        </p:spPr>
      </p:pic>
      <p:sp>
        <p:nvSpPr>
          <p:cNvPr id="46" name="TextBox 9"/>
          <p:cNvSpPr txBox="1"/>
          <p:nvPr/>
        </p:nvSpPr>
        <p:spPr>
          <a:xfrm>
            <a:off x="848544" y="4015529"/>
            <a:ext cx="2078830" cy="338538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광고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인테리어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조명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/>
          <a:srcRect l="36548" t="49591" r="10082" b="5809"/>
          <a:stretch>
            <a:fillRect/>
          </a:stretch>
        </p:blipFill>
        <p:spPr bwMode="auto">
          <a:xfrm>
            <a:off x="647190" y="4426484"/>
            <a:ext cx="804369" cy="80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직사각형 47"/>
          <p:cNvSpPr/>
          <p:nvPr/>
        </p:nvSpPr>
        <p:spPr>
          <a:xfrm>
            <a:off x="2355987" y="5185973"/>
            <a:ext cx="971906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 smtClean="0">
                <a:latin typeface="+mn-ea"/>
              </a:rPr>
              <a:t>LED </a:t>
            </a:r>
            <a:r>
              <a:rPr lang="ko-KR" altLang="en-US" sz="900" b="1" dirty="0" smtClean="0">
                <a:latin typeface="+mn-ea"/>
              </a:rPr>
              <a:t>패널</a:t>
            </a:r>
            <a:endParaRPr lang="en-US" altLang="ko-KR" sz="900" b="1" dirty="0" smtClean="0"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46441" y="6188750"/>
            <a:ext cx="889364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smtClean="0"/>
              <a:t>2in1 </a:t>
            </a:r>
            <a:r>
              <a:rPr lang="ko-KR" altLang="en-US" sz="900" b="1" dirty="0" smtClean="0"/>
              <a:t>패널</a:t>
            </a:r>
            <a:endParaRPr lang="ko-KR" altLang="en-US" sz="900" b="1" dirty="0"/>
          </a:p>
        </p:txBody>
      </p:sp>
      <p:sp>
        <p:nvSpPr>
          <p:cNvPr id="51" name="직사각형 50"/>
          <p:cNvSpPr/>
          <p:nvPr/>
        </p:nvSpPr>
        <p:spPr>
          <a:xfrm>
            <a:off x="2170425" y="6188750"/>
            <a:ext cx="723796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smtClean="0"/>
              <a:t>RGB </a:t>
            </a:r>
            <a:r>
              <a:rPr lang="ko-KR" altLang="en-US" sz="900" b="1" dirty="0" smtClean="0"/>
              <a:t>패널</a:t>
            </a:r>
            <a:endParaRPr lang="ko-KR" altLang="en-US" sz="900" b="1" dirty="0"/>
          </a:p>
        </p:txBody>
      </p:sp>
      <p:sp>
        <p:nvSpPr>
          <p:cNvPr id="55" name="직사각형 54"/>
          <p:cNvSpPr/>
          <p:nvPr/>
        </p:nvSpPr>
        <p:spPr>
          <a:xfrm>
            <a:off x="560512" y="5185973"/>
            <a:ext cx="1014000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smtClean="0">
                <a:latin typeface="+mn-ea"/>
              </a:rPr>
              <a:t>LED </a:t>
            </a:r>
            <a:r>
              <a:rPr lang="ko-KR" altLang="en-US" sz="900" b="1" dirty="0" smtClean="0">
                <a:latin typeface="+mn-ea"/>
              </a:rPr>
              <a:t>커튼</a:t>
            </a:r>
            <a:endParaRPr lang="ko-KR" altLang="en-US" sz="900" b="1" dirty="0">
              <a:latin typeface="+mn-ea"/>
            </a:endParaRPr>
          </a:p>
        </p:txBody>
      </p:sp>
      <p:pic>
        <p:nvPicPr>
          <p:cNvPr id="56" name="Picture 9"/>
          <p:cNvPicPr>
            <a:picLocks noChangeAspect="1" noChangeArrowheads="1"/>
          </p:cNvPicPr>
          <p:nvPr/>
        </p:nvPicPr>
        <p:blipFill>
          <a:blip r:embed="rId5" cstate="print"/>
          <a:srcRect l="5858" r="6276"/>
          <a:stretch>
            <a:fillRect/>
          </a:stretch>
        </p:blipFill>
        <p:spPr bwMode="auto">
          <a:xfrm>
            <a:off x="744523" y="5414409"/>
            <a:ext cx="1080120" cy="803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10"/>
          <p:cNvPicPr>
            <a:picLocks noChangeAspect="1" noChangeArrowheads="1"/>
          </p:cNvPicPr>
          <p:nvPr/>
        </p:nvPicPr>
        <p:blipFill>
          <a:blip r:embed="rId6" cstate="print"/>
          <a:srcRect l="5556" t="932" r="5555"/>
          <a:stretch>
            <a:fillRect/>
          </a:stretch>
        </p:blipFill>
        <p:spPr bwMode="auto">
          <a:xfrm flipV="1">
            <a:off x="1978971" y="5411454"/>
            <a:ext cx="1152128" cy="82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7" cstate="print"/>
          <a:srcRect l="31150" t="18154" r="17404" b="11214"/>
          <a:stretch>
            <a:fillRect/>
          </a:stretch>
        </p:blipFill>
        <p:spPr bwMode="auto">
          <a:xfrm>
            <a:off x="1598395" y="4426484"/>
            <a:ext cx="669235" cy="80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8" cstate="print"/>
          <a:srcRect l="13333" t="7052"/>
          <a:stretch>
            <a:fillRect/>
          </a:stretch>
        </p:blipFill>
        <p:spPr bwMode="auto">
          <a:xfrm>
            <a:off x="2427425" y="4426484"/>
            <a:ext cx="787775" cy="79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직사각형 62"/>
          <p:cNvSpPr/>
          <p:nvPr/>
        </p:nvSpPr>
        <p:spPr>
          <a:xfrm>
            <a:off x="1455519" y="5185973"/>
            <a:ext cx="971906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err="1" smtClean="0">
                <a:latin typeface="+mn-ea"/>
              </a:rPr>
              <a:t>양면형</a:t>
            </a:r>
            <a:r>
              <a:rPr lang="ko-KR" altLang="en-US" sz="900" b="1" dirty="0" smtClean="0">
                <a:latin typeface="+mn-ea"/>
              </a:rPr>
              <a:t> 형광등</a:t>
            </a:r>
            <a:endParaRPr lang="en-US" altLang="ko-KR" sz="900" b="1" dirty="0" smtClean="0">
              <a:latin typeface="+mn-ea"/>
            </a:endParaRPr>
          </a:p>
        </p:txBody>
      </p:sp>
      <p:sp>
        <p:nvSpPr>
          <p:cNvPr id="64" name="TextBox 9"/>
          <p:cNvSpPr txBox="1"/>
          <p:nvPr/>
        </p:nvSpPr>
        <p:spPr>
          <a:xfrm>
            <a:off x="4262321" y="4011310"/>
            <a:ext cx="1914815" cy="338538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산</a:t>
            </a:r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업 및 상업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조명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728864" y="5167382"/>
            <a:ext cx="1287760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/>
              <a:t>고천장등</a:t>
            </a:r>
            <a:endParaRPr lang="ko-KR" altLang="en-US" sz="900" b="1" dirty="0"/>
          </a:p>
        </p:txBody>
      </p:sp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05098" y="4403142"/>
            <a:ext cx="682751" cy="789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56856" y="4348690"/>
            <a:ext cx="679361" cy="8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직사각형 87"/>
          <p:cNvSpPr/>
          <p:nvPr/>
        </p:nvSpPr>
        <p:spPr>
          <a:xfrm>
            <a:off x="5159709" y="5163054"/>
            <a:ext cx="1584176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err="1" smtClean="0"/>
              <a:t>방폭등</a:t>
            </a:r>
            <a:endParaRPr lang="ko-KR" altLang="en-US" sz="900" b="1" dirty="0"/>
          </a:p>
        </p:txBody>
      </p:sp>
      <p:pic>
        <p:nvPicPr>
          <p:cNvPr id="89" name="그림 88" descr="LM_3세대-내압-방폭등-43,57,80W_직부형-0도-타입_3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72539" y="4410554"/>
            <a:ext cx="856378" cy="790503"/>
          </a:xfrm>
          <a:prstGeom prst="rect">
            <a:avLst/>
          </a:prstGeom>
        </p:spPr>
      </p:pic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3470" y="4184059"/>
            <a:ext cx="832348" cy="97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486284">
            <a:off x="4793919" y="5467106"/>
            <a:ext cx="840407" cy="71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0800000">
            <a:off x="3810797" y="5411454"/>
            <a:ext cx="1008112" cy="86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" name="직사각형 92"/>
          <p:cNvSpPr/>
          <p:nvPr/>
        </p:nvSpPr>
        <p:spPr>
          <a:xfrm>
            <a:off x="3956369" y="6327588"/>
            <a:ext cx="986452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/>
              <a:t>가로등</a:t>
            </a:r>
            <a:endParaRPr lang="en-US" altLang="ko-KR" sz="900" b="1" dirty="0" smtClean="0"/>
          </a:p>
        </p:txBody>
      </p:sp>
      <p:sp>
        <p:nvSpPr>
          <p:cNvPr id="94" name="직사각형 93"/>
          <p:cNvSpPr/>
          <p:nvPr/>
        </p:nvSpPr>
        <p:spPr>
          <a:xfrm>
            <a:off x="4892473" y="6327588"/>
            <a:ext cx="792088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/>
              <a:t>보안등</a:t>
            </a:r>
            <a:endParaRPr lang="ko-KR" altLang="en-US" sz="900" b="1" dirty="0"/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59857" y="5483462"/>
            <a:ext cx="1074047" cy="953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직사각형 95"/>
          <p:cNvSpPr/>
          <p:nvPr/>
        </p:nvSpPr>
        <p:spPr>
          <a:xfrm>
            <a:off x="5871109" y="6327588"/>
            <a:ext cx="864096" cy="2308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err="1" smtClean="0"/>
              <a:t>터널등</a:t>
            </a:r>
            <a:endParaRPr lang="ko-KR" altLang="en-US" sz="9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69224" y="4365104"/>
            <a:ext cx="2712666" cy="1185398"/>
          </a:xfrm>
          <a:prstGeom prst="rect">
            <a:avLst/>
          </a:prstGeom>
        </p:spPr>
      </p:pic>
      <p:sp>
        <p:nvSpPr>
          <p:cNvPr id="97" name="TextBox 9"/>
          <p:cNvSpPr txBox="1"/>
          <p:nvPr/>
        </p:nvSpPr>
        <p:spPr>
          <a:xfrm>
            <a:off x="7210118" y="4005024"/>
            <a:ext cx="2260386" cy="338538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스마트조명</a:t>
            </a:r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시스템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6267" y="897201"/>
            <a:ext cx="8251149" cy="2459791"/>
            <a:chOff x="446267" y="753787"/>
            <a:chExt cx="8251149" cy="2459791"/>
          </a:xfrm>
        </p:grpSpPr>
        <p:grpSp>
          <p:nvGrpSpPr>
            <p:cNvPr id="40" name="그룹 39"/>
            <p:cNvGrpSpPr/>
            <p:nvPr/>
          </p:nvGrpSpPr>
          <p:grpSpPr>
            <a:xfrm>
              <a:off x="1136576" y="836712"/>
              <a:ext cx="7560840" cy="2376866"/>
              <a:chOff x="1136576" y="836712"/>
              <a:chExt cx="7560840" cy="2376866"/>
            </a:xfrm>
          </p:grpSpPr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 rot="21254665" flipH="1">
                <a:off x="1173519" y="1936512"/>
                <a:ext cx="7392803" cy="12770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5" name="그룹 9"/>
              <p:cNvGrpSpPr/>
              <p:nvPr/>
            </p:nvGrpSpPr>
            <p:grpSpPr>
              <a:xfrm>
                <a:off x="1568624" y="836712"/>
                <a:ext cx="6624736" cy="144016"/>
                <a:chOff x="1331640" y="1340768"/>
                <a:chExt cx="6624736" cy="144016"/>
              </a:xfrm>
              <a:solidFill>
                <a:srgbClr val="00B050"/>
              </a:solidFill>
            </p:grpSpPr>
            <p:cxnSp>
              <p:nvCxnSpPr>
                <p:cNvPr id="34" name="직선 연결선 3"/>
                <p:cNvCxnSpPr/>
                <p:nvPr/>
              </p:nvCxnSpPr>
              <p:spPr>
                <a:xfrm>
                  <a:off x="1403648" y="1412776"/>
                  <a:ext cx="6480720" cy="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타원 34"/>
                <p:cNvSpPr/>
                <p:nvPr/>
              </p:nvSpPr>
              <p:spPr>
                <a:xfrm>
                  <a:off x="1331640" y="1340768"/>
                  <a:ext cx="144016" cy="144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7812360" y="1340768"/>
                  <a:ext cx="144016" cy="144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4499992" y="1340768"/>
                  <a:ext cx="144016" cy="144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6156176" y="1340768"/>
                  <a:ext cx="144016" cy="144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2915816" y="1340768"/>
                  <a:ext cx="144016" cy="144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1136576" y="980728"/>
                <a:ext cx="936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2008</a:t>
                </a:r>
                <a:endParaRPr lang="ko-KR" altLang="en-US" sz="14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20752" y="980728"/>
                <a:ext cx="936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2010</a:t>
                </a:r>
                <a:endParaRPr lang="ko-KR" altLang="en-US" sz="1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304928" y="980728"/>
                <a:ext cx="936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2015</a:t>
                </a:r>
                <a:endParaRPr lang="ko-KR" altLang="en-US" sz="14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033120" y="980728"/>
                <a:ext cx="936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2017</a:t>
                </a:r>
                <a:endParaRPr lang="ko-KR" altLang="en-US" sz="14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689304" y="980728"/>
                <a:ext cx="936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2020</a:t>
                </a:r>
                <a:endParaRPr lang="ko-KR" altLang="en-US" sz="14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52600" y="2708920"/>
                <a:ext cx="2160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smtClean="0">
                    <a:latin typeface="+mn-ea"/>
                  </a:rPr>
                  <a:t>LumiSheet</a:t>
                </a:r>
                <a:r>
                  <a:rPr lang="en-US" altLang="ko-KR" sz="2000" b="1" baseline="30000" smtClean="0">
                    <a:latin typeface="+mn-ea"/>
                  </a:rPr>
                  <a:t>®</a:t>
                </a:r>
                <a:r>
                  <a:rPr lang="en-US" altLang="ko-KR" sz="2000" b="1" smtClean="0">
                    <a:latin typeface="+mn-ea"/>
                  </a:rPr>
                  <a:t> </a:t>
                </a:r>
                <a:endParaRPr lang="ko-KR" altLang="en-US" sz="2000" b="1" dirty="0">
                  <a:latin typeface="+mn-ea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44888" y="2132856"/>
                <a:ext cx="2160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smtClean="0">
                    <a:latin typeface="+mn-ea"/>
                  </a:rPr>
                  <a:t>LumiDas</a:t>
                </a:r>
                <a:r>
                  <a:rPr lang="en-US" altLang="ko-KR" sz="2000" b="1" baseline="30000" smtClean="0">
                    <a:latin typeface="+mn-ea"/>
                  </a:rPr>
                  <a:t>®</a:t>
                </a:r>
                <a:r>
                  <a:rPr lang="en-US" altLang="ko-KR" sz="2000" b="1" smtClean="0">
                    <a:latin typeface="+mn-ea"/>
                  </a:rPr>
                  <a:t> </a:t>
                </a:r>
                <a:endParaRPr lang="ko-KR" altLang="en-US" sz="2000" b="1" dirty="0">
                  <a:latin typeface="+mn-ea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537176" y="1268760"/>
                <a:ext cx="2160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0000FF"/>
                    </a:solidFill>
                    <a:latin typeface="+mn-ea"/>
                  </a:rPr>
                  <a:t>LumiSmart</a:t>
                </a:r>
                <a:r>
                  <a:rPr lang="en-US" altLang="ko-KR" sz="2000" b="1" baseline="30000" dirty="0" smtClean="0">
                    <a:solidFill>
                      <a:srgbClr val="0000FF"/>
                    </a:solidFill>
                    <a:latin typeface="+mn-ea"/>
                  </a:rPr>
                  <a:t>®</a:t>
                </a:r>
                <a:r>
                  <a:rPr lang="en-US" altLang="ko-KR" sz="20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0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46267" y="753787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1B241"/>
                  </a:solidFill>
                  <a:latin typeface="+mn-ea"/>
                </a:rPr>
                <a:t>Time Line</a:t>
              </a:r>
              <a:endParaRPr lang="ko-KR" altLang="en-US" sz="1400" b="1" dirty="0">
                <a:solidFill>
                  <a:srgbClr val="F1B241"/>
                </a:solidFill>
                <a:latin typeface="+mn-ea"/>
              </a:endParaRPr>
            </a:p>
          </p:txBody>
        </p:sp>
      </p:grpSp>
      <p:sp>
        <p:nvSpPr>
          <p:cNvPr id="98" name="제목 59"/>
          <p:cNvSpPr>
            <a:spLocks noGrp="1"/>
          </p:cNvSpPr>
          <p:nvPr>
            <p:ph type="title"/>
          </p:nvPr>
        </p:nvSpPr>
        <p:spPr>
          <a:xfrm>
            <a:off x="0" y="116632"/>
            <a:ext cx="9906000" cy="54868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㈜금빛 </a:t>
            </a:r>
            <a:r>
              <a:rPr lang="en-US" altLang="ko-KR" dirty="0" err="1" smtClean="0">
                <a:solidFill>
                  <a:schemeClr val="tx1"/>
                </a:solidFill>
              </a:rPr>
              <a:t>IoT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스마트 </a:t>
            </a:r>
            <a:r>
              <a:rPr lang="en-US" altLang="ko-KR" dirty="0">
                <a:solidFill>
                  <a:schemeClr val="tx1"/>
                </a:solidFill>
              </a:rPr>
              <a:t>LED</a:t>
            </a:r>
            <a:r>
              <a:rPr lang="ko-KR" altLang="en-US" dirty="0" smtClean="0">
                <a:solidFill>
                  <a:schemeClr val="tx1"/>
                </a:solidFill>
              </a:rPr>
              <a:t>조명 </a:t>
            </a:r>
            <a:r>
              <a:rPr lang="ko-KR" altLang="en-US" dirty="0" err="1" smtClean="0">
                <a:solidFill>
                  <a:schemeClr val="tx1"/>
                </a:solidFill>
              </a:rPr>
              <a:t>로드맵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6145" name="_x229805720" descr="EMB00002afc169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816" y="5589240"/>
            <a:ext cx="2144688" cy="101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LumiSmart</a:t>
            </a:r>
            <a:r>
              <a:rPr lang="en-US" altLang="ko-KR" baseline="30000" dirty="0" smtClean="0">
                <a:solidFill>
                  <a:schemeClr val="tx1"/>
                </a:solidFill>
              </a:rPr>
              <a:t>®</a:t>
            </a:r>
            <a:r>
              <a:rPr lang="en-US" altLang="ko-KR" dirty="0" smtClean="0">
                <a:solidFill>
                  <a:schemeClr val="tx1"/>
                </a:solidFill>
              </a:rPr>
              <a:t> IoT </a:t>
            </a:r>
            <a:r>
              <a:rPr lang="ko-KR" altLang="en-US" dirty="0">
                <a:solidFill>
                  <a:schemeClr val="tx1"/>
                </a:solidFill>
              </a:rPr>
              <a:t>스마트 </a:t>
            </a:r>
            <a:r>
              <a:rPr lang="en-US" altLang="ko-KR" dirty="0">
                <a:solidFill>
                  <a:schemeClr val="tx1"/>
                </a:solidFill>
              </a:rPr>
              <a:t>LED</a:t>
            </a:r>
            <a:r>
              <a:rPr lang="ko-KR" altLang="en-US" dirty="0" smtClean="0">
                <a:solidFill>
                  <a:schemeClr val="tx1"/>
                </a:solidFill>
              </a:rPr>
              <a:t>조명 구성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80968" y="836712"/>
            <a:ext cx="4420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■</a:t>
            </a:r>
            <a:r>
              <a:rPr lang="en-US" altLang="ko-KR" sz="1600" b="1" dirty="0" smtClean="0"/>
              <a:t> LumiSmart</a:t>
            </a:r>
            <a:r>
              <a:rPr lang="en-US" altLang="ko-KR" sz="1600" b="1" spc="-50" baseline="30000" dirty="0"/>
              <a:t>®</a:t>
            </a:r>
            <a:r>
              <a:rPr lang="ko-KR" altLang="en-US" sz="1600" b="1" spc="-50" dirty="0" smtClean="0"/>
              <a:t> 스마트 조명 시스템 주요기능</a:t>
            </a:r>
            <a:endParaRPr lang="ko-KR" altLang="en-US" sz="1600" b="1" spc="-50" dirty="0"/>
          </a:p>
        </p:txBody>
      </p:sp>
      <p:sp>
        <p:nvSpPr>
          <p:cNvPr id="119" name="TextBox 118"/>
          <p:cNvSpPr txBox="1"/>
          <p:nvPr/>
        </p:nvSpPr>
        <p:spPr>
          <a:xfrm>
            <a:off x="746181" y="776065"/>
            <a:ext cx="58575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DD890D"/>
                </a:solidFill>
              </a:rPr>
              <a:t>  </a:t>
            </a:r>
            <a:r>
              <a:rPr lang="en-US" altLang="ko-KR" sz="1200" dirty="0" smtClean="0"/>
              <a:t>LED </a:t>
            </a:r>
            <a:r>
              <a:rPr lang="ko-KR" altLang="en-US" sz="1200" dirty="0"/>
              <a:t>조명 교체의 에너지 절감 외 추가적으로 </a:t>
            </a:r>
            <a:r>
              <a:rPr lang="ko-KR" altLang="en-US" sz="1200" b="1" dirty="0">
                <a:solidFill>
                  <a:srgbClr val="DD890D"/>
                </a:solidFill>
              </a:rPr>
              <a:t>효율적인 조명 제어</a:t>
            </a:r>
          </a:p>
          <a:p>
            <a:pPr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DD890D"/>
                </a:solidFill>
              </a:rPr>
              <a:t>  </a:t>
            </a:r>
            <a:r>
              <a:rPr lang="ko-KR" altLang="en-US" sz="1200" b="1" dirty="0" smtClean="0">
                <a:solidFill>
                  <a:srgbClr val="DD890D"/>
                </a:solidFill>
              </a:rPr>
              <a:t>자동 </a:t>
            </a:r>
            <a:r>
              <a:rPr lang="ko-KR" altLang="en-US" sz="1200" b="1" dirty="0">
                <a:solidFill>
                  <a:srgbClr val="DD890D"/>
                </a:solidFill>
              </a:rPr>
              <a:t>스케줄링</a:t>
            </a:r>
            <a:r>
              <a:rPr lang="en-US" altLang="ko-KR" sz="1200" dirty="0"/>
              <a:t>(</a:t>
            </a:r>
            <a:r>
              <a:rPr lang="ko-KR" altLang="en-US" sz="1200" dirty="0"/>
              <a:t>월별</a:t>
            </a:r>
            <a:r>
              <a:rPr lang="en-US" altLang="ko-KR" sz="1200" dirty="0"/>
              <a:t>, </a:t>
            </a:r>
            <a:r>
              <a:rPr lang="ko-KR" altLang="en-US" sz="1200" dirty="0"/>
              <a:t>주별</a:t>
            </a:r>
            <a:r>
              <a:rPr lang="en-US" altLang="ko-KR" sz="1200" dirty="0"/>
              <a:t>, </a:t>
            </a:r>
            <a:r>
              <a:rPr lang="ko-KR" altLang="en-US" sz="1200" dirty="0"/>
              <a:t>시간별</a:t>
            </a:r>
            <a:r>
              <a:rPr lang="en-US" altLang="ko-KR" sz="1200" dirty="0"/>
              <a:t>), </a:t>
            </a:r>
            <a:r>
              <a:rPr lang="ko-KR" altLang="en-US" sz="1200" dirty="0"/>
              <a:t>표준시간 설정 일출</a:t>
            </a:r>
            <a:r>
              <a:rPr lang="en-US" altLang="ko-KR" sz="1200" dirty="0"/>
              <a:t>, </a:t>
            </a:r>
            <a:r>
              <a:rPr lang="ko-KR" altLang="en-US" sz="1200" dirty="0"/>
              <a:t>일몰 제어</a:t>
            </a:r>
          </a:p>
          <a:p>
            <a:pPr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DD890D"/>
                </a:solidFill>
              </a:rPr>
              <a:t>  </a:t>
            </a:r>
            <a:r>
              <a:rPr lang="ko-KR" altLang="en-US" sz="1200" dirty="0" smtClean="0"/>
              <a:t>채광에 </a:t>
            </a:r>
            <a:r>
              <a:rPr lang="ko-KR" altLang="en-US" sz="1200" dirty="0"/>
              <a:t>따른 </a:t>
            </a:r>
            <a:r>
              <a:rPr lang="ko-KR" altLang="en-US" sz="1200" b="1" dirty="0" smtClean="0">
                <a:solidFill>
                  <a:srgbClr val="DD890D"/>
                </a:solidFill>
              </a:rPr>
              <a:t>디밍 제어</a:t>
            </a:r>
          </a:p>
          <a:p>
            <a:pPr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DD890D"/>
                </a:solidFill>
              </a:rPr>
              <a:t>  </a:t>
            </a:r>
            <a:r>
              <a:rPr lang="ko-KR" altLang="en-US" sz="1200" dirty="0" smtClean="0"/>
              <a:t>대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중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소규모별 </a:t>
            </a:r>
            <a:r>
              <a:rPr lang="ko-KR" altLang="en-US" sz="1200" b="1" dirty="0" smtClean="0">
                <a:solidFill>
                  <a:srgbClr val="DD890D"/>
                </a:solidFill>
              </a:rPr>
              <a:t>제어 장치의 비용 절감 </a:t>
            </a:r>
            <a:r>
              <a:rPr lang="ko-KR" altLang="en-US" sz="1200" dirty="0" smtClean="0"/>
              <a:t>가능</a:t>
            </a:r>
          </a:p>
          <a:p>
            <a:pPr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DD890D"/>
                </a:solidFill>
              </a:rPr>
              <a:t> </a:t>
            </a:r>
            <a:r>
              <a:rPr lang="en-US" altLang="ko-KR" sz="1400" b="1" dirty="0" smtClean="0">
                <a:solidFill>
                  <a:srgbClr val="DD890D"/>
                </a:solidFill>
              </a:rPr>
              <a:t> </a:t>
            </a:r>
            <a:r>
              <a:rPr lang="en-US" altLang="ko-KR" sz="1200" b="1" dirty="0" smtClean="0">
                <a:solidFill>
                  <a:srgbClr val="DD890D"/>
                </a:solidFill>
              </a:rPr>
              <a:t>Bluetooth Mesh </a:t>
            </a:r>
            <a:r>
              <a:rPr lang="ko-KR" altLang="en-US" sz="1200" b="1" dirty="0" smtClean="0">
                <a:solidFill>
                  <a:srgbClr val="DD890D"/>
                </a:solidFill>
              </a:rPr>
              <a:t>및 </a:t>
            </a:r>
            <a:r>
              <a:rPr lang="en-US" altLang="ko-KR" sz="1200" b="1" dirty="0" err="1" smtClean="0">
                <a:solidFill>
                  <a:srgbClr val="DD890D"/>
                </a:solidFill>
              </a:rPr>
              <a:t>Wifi</a:t>
            </a:r>
            <a:r>
              <a:rPr lang="en-US" altLang="ko-KR" sz="1200" b="1" dirty="0" smtClean="0">
                <a:solidFill>
                  <a:srgbClr val="DD890D"/>
                </a:solidFill>
              </a:rPr>
              <a:t> </a:t>
            </a:r>
            <a:r>
              <a:rPr lang="ko-KR" altLang="en-US" sz="1200" b="1" dirty="0" smtClean="0">
                <a:solidFill>
                  <a:srgbClr val="DD890D"/>
                </a:solidFill>
              </a:rPr>
              <a:t>기반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안정된 </a:t>
            </a:r>
            <a:r>
              <a:rPr lang="ko-KR" altLang="en-US" sz="1200" dirty="0" smtClean="0"/>
              <a:t>통신</a:t>
            </a:r>
            <a:endParaRPr lang="ko-KR" altLang="en-US" sz="12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t="53426" b="29444"/>
          <a:stretch/>
        </p:blipFill>
        <p:spPr>
          <a:xfrm>
            <a:off x="6275342" y="961360"/>
            <a:ext cx="2350664" cy="45333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40535" y="1502595"/>
            <a:ext cx="9424929" cy="4804292"/>
            <a:chOff x="240535" y="1797559"/>
            <a:chExt cx="9424929" cy="4804292"/>
          </a:xfrm>
        </p:grpSpPr>
        <p:sp>
          <p:nvSpPr>
            <p:cNvPr id="117" name="TextBox 116"/>
            <p:cNvSpPr txBox="1"/>
            <p:nvPr/>
          </p:nvSpPr>
          <p:spPr>
            <a:xfrm>
              <a:off x="380968" y="2407977"/>
              <a:ext cx="3889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■</a:t>
              </a:r>
              <a:r>
                <a:rPr lang="en-US" altLang="ko-KR" sz="1600" b="1" dirty="0" smtClean="0"/>
                <a:t> </a:t>
              </a:r>
              <a:r>
                <a:rPr lang="en-US" altLang="ko-KR" sz="1600" b="1" dirty="0"/>
                <a:t>LumiSmart</a:t>
              </a:r>
              <a:r>
                <a:rPr lang="en-US" altLang="ko-KR" sz="1600" b="1" spc="-50" baseline="30000" dirty="0"/>
                <a:t>®</a:t>
              </a:r>
              <a:r>
                <a:rPr lang="ko-KR" altLang="en-US" sz="1600" b="1" spc="-50" dirty="0"/>
                <a:t> 스마트 </a:t>
              </a:r>
              <a:r>
                <a:rPr lang="ko-KR" altLang="en-US" sz="1600" b="1" spc="-50" dirty="0" smtClean="0"/>
                <a:t>조명 시스템 구성</a:t>
              </a:r>
              <a:endParaRPr lang="ko-KR" altLang="en-US" sz="1600" b="1" spc="-50" dirty="0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240535" y="1797559"/>
              <a:ext cx="9424929" cy="4799793"/>
              <a:chOff x="383375" y="1502595"/>
              <a:chExt cx="9424929" cy="4799793"/>
            </a:xfrm>
          </p:grpSpPr>
          <p:cxnSp>
            <p:nvCxnSpPr>
              <p:cNvPr id="62" name="직선 연결선 61"/>
              <p:cNvCxnSpPr/>
              <p:nvPr/>
            </p:nvCxnSpPr>
            <p:spPr bwMode="auto">
              <a:xfrm>
                <a:off x="7329264" y="3194632"/>
                <a:ext cx="21636" cy="2494210"/>
              </a:xfrm>
              <a:prstGeom prst="line">
                <a:avLst/>
              </a:prstGeom>
              <a:noFill/>
              <a:ln w="28575" algn="ctr">
                <a:solidFill>
                  <a:srgbClr val="0000FF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63" name="직선 연결선 62"/>
              <p:cNvCxnSpPr/>
              <p:nvPr/>
            </p:nvCxnSpPr>
            <p:spPr bwMode="auto">
              <a:xfrm>
                <a:off x="7247942" y="5465891"/>
                <a:ext cx="1440781" cy="0"/>
              </a:xfrm>
              <a:prstGeom prst="line">
                <a:avLst/>
              </a:prstGeom>
              <a:noFill/>
              <a:ln w="28575" algn="ctr">
                <a:solidFill>
                  <a:srgbClr val="0000FF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120" name="직선 연결선 119"/>
              <p:cNvCxnSpPr/>
              <p:nvPr/>
            </p:nvCxnSpPr>
            <p:spPr bwMode="auto">
              <a:xfrm>
                <a:off x="7257256" y="4166103"/>
                <a:ext cx="1440781" cy="0"/>
              </a:xfrm>
              <a:prstGeom prst="line">
                <a:avLst/>
              </a:prstGeom>
              <a:noFill/>
              <a:ln w="28575" algn="ctr">
                <a:solidFill>
                  <a:srgbClr val="0000FF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121" name="직선 연결선 120"/>
              <p:cNvCxnSpPr/>
              <p:nvPr/>
            </p:nvCxnSpPr>
            <p:spPr bwMode="auto">
              <a:xfrm>
                <a:off x="1841359" y="3001880"/>
                <a:ext cx="6726369" cy="0"/>
              </a:xfrm>
              <a:prstGeom prst="line">
                <a:avLst/>
              </a:prstGeom>
              <a:noFill/>
              <a:ln w="28575" algn="ctr">
                <a:solidFill>
                  <a:srgbClr val="0000FF"/>
                </a:solidFill>
                <a:prstDash val="sysDash"/>
                <a:round/>
                <a:headEnd/>
                <a:tailEnd/>
              </a:ln>
            </p:spPr>
          </p:cxnSp>
          <p:grpSp>
            <p:nvGrpSpPr>
              <p:cNvPr id="122" name="그룹 121"/>
              <p:cNvGrpSpPr/>
              <p:nvPr/>
            </p:nvGrpSpPr>
            <p:grpSpPr>
              <a:xfrm>
                <a:off x="8146893" y="2284763"/>
                <a:ext cx="1558635" cy="3960477"/>
                <a:chOff x="7679418" y="2443228"/>
                <a:chExt cx="1558635" cy="3960477"/>
              </a:xfrm>
            </p:grpSpPr>
            <p:grpSp>
              <p:nvGrpSpPr>
                <p:cNvPr id="162" name="그룹 161"/>
                <p:cNvGrpSpPr/>
                <p:nvPr/>
              </p:nvGrpSpPr>
              <p:grpSpPr>
                <a:xfrm>
                  <a:off x="7689303" y="2443228"/>
                  <a:ext cx="1414263" cy="1284191"/>
                  <a:chOff x="5936636" y="5453901"/>
                  <a:chExt cx="1414263" cy="1284191"/>
                </a:xfrm>
              </p:grpSpPr>
              <p:pic>
                <p:nvPicPr>
                  <p:cNvPr id="171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008644" y="5453901"/>
                    <a:ext cx="1080120" cy="97247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72" name="TextBox 171"/>
                  <p:cNvSpPr txBox="1"/>
                  <p:nvPr/>
                </p:nvSpPr>
                <p:spPr>
                  <a:xfrm>
                    <a:off x="5936636" y="6368760"/>
                    <a:ext cx="14142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400">
                      <a:lnSpc>
                        <a:spcPct val="150000"/>
                      </a:lnSpc>
                    </a:pPr>
                    <a:r>
                      <a:rPr lang="en-US" altLang="ko-KR" sz="1200" b="1" dirty="0" smtClean="0">
                        <a:solidFill>
                          <a:prstClr val="black"/>
                        </a:solidFill>
                        <a:latin typeface="+mn-ea"/>
                        <a:ea typeface="+mn-ea"/>
                      </a:rPr>
                      <a:t>[</a:t>
                    </a:r>
                    <a:r>
                      <a:rPr lang="ko-KR" altLang="en-US" sz="1200" b="1" dirty="0" smtClean="0">
                        <a:solidFill>
                          <a:prstClr val="black"/>
                        </a:solidFill>
                        <a:latin typeface="+mn-ea"/>
                        <a:ea typeface="+mn-ea"/>
                      </a:rPr>
                      <a:t>스마트 고천장등</a:t>
                    </a:r>
                    <a:r>
                      <a:rPr lang="en-US" altLang="ko-KR" sz="1200" b="1" dirty="0" smtClean="0">
                        <a:solidFill>
                          <a:prstClr val="black"/>
                        </a:solidFill>
                        <a:latin typeface="+mn-ea"/>
                        <a:ea typeface="+mn-ea"/>
                      </a:rPr>
                      <a:t>]</a:t>
                    </a:r>
                    <a:endParaRPr lang="ko-KR" altLang="en-US" sz="1200" b="1" dirty="0">
                      <a:solidFill>
                        <a:prstClr val="black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163" name="그룹 59"/>
                <p:cNvGrpSpPr/>
                <p:nvPr/>
              </p:nvGrpSpPr>
              <p:grpSpPr>
                <a:xfrm>
                  <a:off x="7711569" y="3933979"/>
                  <a:ext cx="1501992" cy="1053869"/>
                  <a:chOff x="4803810" y="2653521"/>
                  <a:chExt cx="1386454" cy="1053869"/>
                </a:xfrm>
              </p:grpSpPr>
              <p:pic>
                <p:nvPicPr>
                  <p:cNvPr id="169" name="Picture 2" descr="http://f00.inventorspot.com/images/090128_pana_03.img_assist_custom.jpg">
                    <a:hlinkClick r:id="rId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 l="8644" t="10262" r="5618" b="38979"/>
                  <a:stretch>
                    <a:fillRect/>
                  </a:stretch>
                </p:blipFill>
                <p:spPr bwMode="auto">
                  <a:xfrm>
                    <a:off x="4803810" y="2653521"/>
                    <a:ext cx="1386454" cy="79226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170" name="TextBox 169"/>
                  <p:cNvSpPr txBox="1"/>
                  <p:nvPr/>
                </p:nvSpPr>
                <p:spPr>
                  <a:xfrm>
                    <a:off x="4862539" y="3373773"/>
                    <a:ext cx="1217395" cy="3336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400">
                      <a:lnSpc>
                        <a:spcPct val="150000"/>
                      </a:lnSpc>
                    </a:pPr>
                    <a:r>
                      <a:rPr lang="en-US" altLang="ko-KR" sz="1200" b="1" dirty="0" smtClean="0">
                        <a:solidFill>
                          <a:prstClr val="black"/>
                        </a:solidFill>
                        <a:latin typeface="+mn-ea"/>
                        <a:ea typeface="+mn-ea"/>
                      </a:rPr>
                      <a:t>[</a:t>
                    </a:r>
                    <a:r>
                      <a:rPr lang="ko-KR" altLang="en-US" sz="1200" b="1" dirty="0" smtClean="0">
                        <a:solidFill>
                          <a:prstClr val="black"/>
                        </a:solidFill>
                        <a:latin typeface="+mn-ea"/>
                        <a:ea typeface="+mn-ea"/>
                      </a:rPr>
                      <a:t>스마트 세대등</a:t>
                    </a:r>
                    <a:r>
                      <a:rPr lang="en-US" altLang="ko-KR" sz="1200" b="1" dirty="0" smtClean="0">
                        <a:solidFill>
                          <a:prstClr val="black"/>
                        </a:solidFill>
                        <a:latin typeface="+mn-ea"/>
                        <a:ea typeface="+mn-ea"/>
                      </a:rPr>
                      <a:t>]</a:t>
                    </a:r>
                    <a:endParaRPr lang="ko-KR" altLang="en-US" sz="1200" b="1" dirty="0">
                      <a:solidFill>
                        <a:prstClr val="black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164" name="그룹 163"/>
                <p:cNvGrpSpPr/>
                <p:nvPr/>
              </p:nvGrpSpPr>
              <p:grpSpPr>
                <a:xfrm>
                  <a:off x="7679418" y="5157192"/>
                  <a:ext cx="1558635" cy="1246513"/>
                  <a:chOff x="3449222" y="4437112"/>
                  <a:chExt cx="1558635" cy="1246513"/>
                </a:xfrm>
              </p:grpSpPr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449222" y="5314293"/>
                    <a:ext cx="155863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400">
                      <a:lnSpc>
                        <a:spcPct val="150000"/>
                      </a:lnSpc>
                    </a:pPr>
                    <a:r>
                      <a:rPr lang="en-US" altLang="ko-KR" sz="1200" b="1" dirty="0" smtClean="0">
                        <a:solidFill>
                          <a:prstClr val="black"/>
                        </a:solidFill>
                        <a:latin typeface="+mn-ea"/>
                        <a:ea typeface="+mn-ea"/>
                      </a:rPr>
                      <a:t>[</a:t>
                    </a:r>
                    <a:r>
                      <a:rPr lang="ko-KR" altLang="en-US" sz="1200" b="1" dirty="0" smtClean="0">
                        <a:solidFill>
                          <a:prstClr val="black"/>
                        </a:solidFill>
                        <a:latin typeface="+mn-ea"/>
                        <a:ea typeface="+mn-ea"/>
                      </a:rPr>
                      <a:t>스마트 실내조명</a:t>
                    </a:r>
                    <a:r>
                      <a:rPr lang="en-US" altLang="ko-KR" sz="1200" b="1" dirty="0" smtClean="0">
                        <a:solidFill>
                          <a:prstClr val="black"/>
                        </a:solidFill>
                        <a:latin typeface="+mn-ea"/>
                        <a:ea typeface="+mn-ea"/>
                      </a:rPr>
                      <a:t>]</a:t>
                    </a:r>
                    <a:endParaRPr lang="ko-KR" altLang="en-US" sz="1200" b="1" dirty="0">
                      <a:solidFill>
                        <a:prstClr val="black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166" name="그룹 165"/>
                  <p:cNvGrpSpPr/>
                  <p:nvPr/>
                </p:nvGrpSpPr>
                <p:grpSpPr>
                  <a:xfrm>
                    <a:off x="3473489" y="4437112"/>
                    <a:ext cx="1527268" cy="934329"/>
                    <a:chOff x="3473489" y="4437112"/>
                    <a:chExt cx="1527268" cy="934329"/>
                  </a:xfrm>
                </p:grpSpPr>
                <p:pic>
                  <p:nvPicPr>
                    <p:cNvPr id="167" name="그림 166" descr="preview4.JPG"/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rcRect l="31827" t="16437" r="6385" b="16438"/>
                    <a:stretch>
                      <a:fillRect/>
                    </a:stretch>
                  </p:blipFill>
                  <p:spPr>
                    <a:xfrm>
                      <a:off x="3473489" y="4437112"/>
                      <a:ext cx="1527268" cy="93432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3749807" y="5013348"/>
                      <a:ext cx="240500" cy="142597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0000FF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1526418" y="2199234"/>
                <a:ext cx="5651670" cy="2004098"/>
                <a:chOff x="1535421" y="2503837"/>
                <a:chExt cx="5651670" cy="2004098"/>
              </a:xfrm>
            </p:grpSpPr>
            <p:grpSp>
              <p:nvGrpSpPr>
                <p:cNvPr id="157" name="그룹 156"/>
                <p:cNvGrpSpPr/>
                <p:nvPr/>
              </p:nvGrpSpPr>
              <p:grpSpPr>
                <a:xfrm>
                  <a:off x="1535421" y="2503837"/>
                  <a:ext cx="4733867" cy="2004098"/>
                  <a:chOff x="1535421" y="2503837"/>
                  <a:chExt cx="4733867" cy="2004098"/>
                </a:xfrm>
              </p:grpSpPr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4933527" y="2503837"/>
                    <a:ext cx="1179428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pPr algn="ctr" defTabSz="914400">
                      <a:lnSpc>
                        <a:spcPct val="150000"/>
                      </a:lnSpc>
                    </a:pPr>
                    <a:r>
                      <a:rPr lang="en-US" altLang="ko-KR" sz="12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App</a:t>
                    </a:r>
                    <a:endParaRPr lang="ko-KR" altLang="en-US" sz="1200" b="1" dirty="0">
                      <a:solidFill>
                        <a:srgbClr val="0000FF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1535421" y="4074897"/>
                    <a:ext cx="1431156" cy="313988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pPr algn="ctr" defTabSz="914400">
                      <a:lnSpc>
                        <a:spcPct val="150000"/>
                      </a:lnSpc>
                    </a:pPr>
                    <a:r>
                      <a:rPr lang="en-US" altLang="ko-KR" sz="1200" b="1" dirty="0" smtClean="0">
                        <a:latin typeface="+mn-ea"/>
                        <a:ea typeface="+mn-ea"/>
                      </a:rPr>
                      <a:t>Server</a:t>
                    </a:r>
                    <a:endParaRPr lang="ko-KR" altLang="en-US" sz="1200" b="1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61" name="TextBox 160"/>
                  <p:cNvSpPr txBox="1"/>
                  <p:nvPr/>
                </p:nvSpPr>
                <p:spPr>
                  <a:xfrm>
                    <a:off x="4838132" y="4193947"/>
                    <a:ext cx="1431156" cy="313988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pPr algn="ctr" defTabSz="914400">
                      <a:lnSpc>
                        <a:spcPct val="150000"/>
                      </a:lnSpc>
                    </a:pPr>
                    <a:r>
                      <a:rPr lang="en-US" altLang="ko-KR" sz="1200" b="1" dirty="0" smtClean="0">
                        <a:solidFill>
                          <a:srgbClr val="0000FF"/>
                        </a:solidFill>
                        <a:latin typeface="+mn-ea"/>
                      </a:rPr>
                      <a:t>Button</a:t>
                    </a:r>
                    <a:endParaRPr lang="ko-KR" altLang="en-US" sz="1200" b="1" dirty="0">
                      <a:solidFill>
                        <a:srgbClr val="0000FF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  <p:pic>
              <p:nvPicPr>
                <p:cNvPr id="158" name="그림 15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9047" y="2653182"/>
                  <a:ext cx="318044" cy="244798"/>
                </a:xfrm>
                <a:prstGeom prst="rect">
                  <a:avLst/>
                </a:prstGeom>
              </p:spPr>
            </p:pic>
          </p:grpSp>
          <p:pic>
            <p:nvPicPr>
              <p:cNvPr id="124" name="그림 123" descr="휴대폰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91597" y="2527375"/>
                <a:ext cx="663761" cy="12878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906" y="2335526"/>
                <a:ext cx="318044" cy="244798"/>
              </a:xfrm>
              <a:prstGeom prst="rect">
                <a:avLst/>
              </a:prstGeom>
            </p:spPr>
          </p:pic>
          <p:grpSp>
            <p:nvGrpSpPr>
              <p:cNvPr id="126" name="그룹 125"/>
              <p:cNvGrpSpPr/>
              <p:nvPr/>
            </p:nvGrpSpPr>
            <p:grpSpPr>
              <a:xfrm>
                <a:off x="2318235" y="3001880"/>
                <a:ext cx="1554286" cy="3087076"/>
                <a:chOff x="2326019" y="1978795"/>
                <a:chExt cx="1554286" cy="3087076"/>
              </a:xfrm>
            </p:grpSpPr>
            <p:cxnSp>
              <p:nvCxnSpPr>
                <p:cNvPr id="154" name="직선 연결선 153"/>
                <p:cNvCxnSpPr/>
                <p:nvPr/>
              </p:nvCxnSpPr>
              <p:spPr bwMode="auto">
                <a:xfrm flipH="1">
                  <a:off x="3182630" y="1978795"/>
                  <a:ext cx="10480" cy="2343856"/>
                </a:xfrm>
                <a:prstGeom prst="line">
                  <a:avLst/>
                </a:prstGeom>
                <a:noFill/>
                <a:ln w="28575" algn="ctr">
                  <a:solidFill>
                    <a:srgbClr val="0000FF"/>
                  </a:solidFill>
                  <a:prstDash val="sysDash"/>
                  <a:round/>
                  <a:headEnd/>
                  <a:tailEnd/>
                </a:ln>
              </p:spPr>
            </p:cxnSp>
            <p:pic>
              <p:nvPicPr>
                <p:cNvPr id="155" name="Picture 2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326019" y="3986816"/>
                  <a:ext cx="1554286" cy="1079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6" name="그림 15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86401" y="2622458"/>
                  <a:ext cx="1171550" cy="758845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그룹 126"/>
              <p:cNvGrpSpPr/>
              <p:nvPr/>
            </p:nvGrpSpPr>
            <p:grpSpPr>
              <a:xfrm>
                <a:off x="383375" y="2457925"/>
                <a:ext cx="1819275" cy="1312369"/>
                <a:chOff x="265083" y="581206"/>
                <a:chExt cx="1819275" cy="1312369"/>
              </a:xfrm>
            </p:grpSpPr>
            <p:pic>
              <p:nvPicPr>
                <p:cNvPr id="152" name="그림 15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5083" y="581206"/>
                  <a:ext cx="1819275" cy="990600"/>
                </a:xfrm>
                <a:prstGeom prst="rect">
                  <a:avLst/>
                </a:prstGeom>
              </p:spPr>
            </p:pic>
            <p:sp>
              <p:nvSpPr>
                <p:cNvPr id="153" name="TextBox 152"/>
                <p:cNvSpPr txBox="1"/>
                <p:nvPr/>
              </p:nvSpPr>
              <p:spPr>
                <a:xfrm>
                  <a:off x="570300" y="1493465"/>
                  <a:ext cx="120883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/>
                    <a:t>internet</a:t>
                  </a:r>
                  <a:endParaRPr lang="ko-KR" altLang="en-US" sz="2000" b="1" dirty="0"/>
                </a:p>
              </p:txBody>
            </p:sp>
          </p:grpSp>
          <p:grpSp>
            <p:nvGrpSpPr>
              <p:cNvPr id="128" name="그룹 127"/>
              <p:cNvGrpSpPr/>
              <p:nvPr/>
            </p:nvGrpSpPr>
            <p:grpSpPr>
              <a:xfrm>
                <a:off x="5473778" y="4304045"/>
                <a:ext cx="1037857" cy="1391029"/>
                <a:chOff x="5473778" y="4461415"/>
                <a:chExt cx="1037857" cy="1391029"/>
              </a:xfrm>
            </p:grpSpPr>
            <p:cxnSp>
              <p:nvCxnSpPr>
                <p:cNvPr id="149" name="직선 연결선 148"/>
                <p:cNvCxnSpPr/>
                <p:nvPr/>
              </p:nvCxnSpPr>
              <p:spPr bwMode="auto">
                <a:xfrm>
                  <a:off x="5473778" y="4957458"/>
                  <a:ext cx="1037857" cy="0"/>
                </a:xfrm>
                <a:prstGeom prst="line">
                  <a:avLst/>
                </a:prstGeom>
                <a:noFill/>
                <a:ln w="28575" algn="ctr">
                  <a:solidFill>
                    <a:srgbClr val="0000FF"/>
                  </a:solidFill>
                  <a:prstDash val="sysDash"/>
                  <a:round/>
                  <a:headEnd/>
                  <a:tailEnd/>
                </a:ln>
              </p:spPr>
            </p:cxnSp>
            <p:cxnSp>
              <p:nvCxnSpPr>
                <p:cNvPr id="150" name="직선 연결선 149"/>
                <p:cNvCxnSpPr/>
                <p:nvPr/>
              </p:nvCxnSpPr>
              <p:spPr bwMode="auto">
                <a:xfrm>
                  <a:off x="5473778" y="5852444"/>
                  <a:ext cx="1037857" cy="0"/>
                </a:xfrm>
                <a:prstGeom prst="line">
                  <a:avLst/>
                </a:prstGeom>
                <a:noFill/>
                <a:ln w="28575" algn="ctr">
                  <a:solidFill>
                    <a:srgbClr val="0000FF"/>
                  </a:solidFill>
                  <a:prstDash val="sysDash"/>
                  <a:round/>
                  <a:headEnd/>
                  <a:tailEnd/>
                </a:ln>
              </p:spPr>
            </p:cxnSp>
            <p:pic>
              <p:nvPicPr>
                <p:cNvPr id="151" name="그림 15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56647" y="4461415"/>
                  <a:ext cx="318044" cy="244798"/>
                </a:xfrm>
                <a:prstGeom prst="rect">
                  <a:avLst/>
                </a:prstGeom>
              </p:spPr>
            </p:pic>
          </p:grpSp>
          <p:grpSp>
            <p:nvGrpSpPr>
              <p:cNvPr id="129" name="그룹 128"/>
              <p:cNvGrpSpPr/>
              <p:nvPr/>
            </p:nvGrpSpPr>
            <p:grpSpPr>
              <a:xfrm>
                <a:off x="5706564" y="2388000"/>
                <a:ext cx="2522222" cy="3755617"/>
                <a:chOff x="5680862" y="64218"/>
                <a:chExt cx="2522222" cy="3755617"/>
              </a:xfrm>
            </p:grpSpPr>
            <p:grpSp>
              <p:nvGrpSpPr>
                <p:cNvPr id="145" name="그룹 144"/>
                <p:cNvGrpSpPr/>
                <p:nvPr/>
              </p:nvGrpSpPr>
              <p:grpSpPr>
                <a:xfrm>
                  <a:off x="5680862" y="64218"/>
                  <a:ext cx="2522222" cy="3755617"/>
                  <a:chOff x="5680862" y="64218"/>
                  <a:chExt cx="2522222" cy="3755617"/>
                </a:xfrm>
              </p:grpSpPr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6771928" y="64218"/>
                    <a:ext cx="1431156" cy="313988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pPr algn="ctr" defTabSz="914400">
                      <a:lnSpc>
                        <a:spcPct val="150000"/>
                      </a:lnSpc>
                    </a:pPr>
                    <a:r>
                      <a:rPr lang="en-US" altLang="ko-KR" sz="12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Light</a:t>
                    </a:r>
                    <a:endParaRPr lang="ko-KR" altLang="en-US" sz="1200" b="1" dirty="0">
                      <a:solidFill>
                        <a:srgbClr val="0000FF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5680862" y="3470133"/>
                    <a:ext cx="1040033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pPr algn="ctr" defTabSz="914400">
                      <a:lnSpc>
                        <a:spcPct val="150000"/>
                      </a:lnSpc>
                    </a:pPr>
                    <a:r>
                      <a:rPr lang="en-US" altLang="ko-KR" sz="1200" b="1" dirty="0" smtClean="0">
                        <a:solidFill>
                          <a:srgbClr val="0000FF"/>
                        </a:solidFill>
                        <a:latin typeface="+mn-ea"/>
                      </a:rPr>
                      <a:t>Sensor</a:t>
                    </a:r>
                    <a:endParaRPr lang="ko-KR" altLang="en-US" sz="1200" b="1" dirty="0">
                      <a:solidFill>
                        <a:srgbClr val="0000FF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  <p:pic>
              <p:nvPicPr>
                <p:cNvPr id="146" name="그림 14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5208" y="2621659"/>
                  <a:ext cx="318044" cy="244798"/>
                </a:xfrm>
                <a:prstGeom prst="rect">
                  <a:avLst/>
                </a:prstGeom>
              </p:spPr>
            </p:pic>
          </p:grpSp>
          <p:cxnSp>
            <p:nvCxnSpPr>
              <p:cNvPr id="130" name="직선 연결선 129"/>
              <p:cNvCxnSpPr/>
              <p:nvPr/>
            </p:nvCxnSpPr>
            <p:spPr bwMode="auto">
              <a:xfrm>
                <a:off x="6511635" y="3001880"/>
                <a:ext cx="0" cy="2686962"/>
              </a:xfrm>
              <a:prstGeom prst="line">
                <a:avLst/>
              </a:prstGeom>
              <a:noFill/>
              <a:ln w="28575" algn="ctr">
                <a:solidFill>
                  <a:srgbClr val="0000FF"/>
                </a:solidFill>
                <a:prstDash val="sysDash"/>
                <a:round/>
                <a:headEnd/>
                <a:tailEnd/>
              </a:ln>
            </p:spPr>
          </p:cxnSp>
          <p:sp>
            <p:nvSpPr>
              <p:cNvPr id="131" name="직사각형 130"/>
              <p:cNvSpPr/>
              <p:nvPr/>
            </p:nvSpPr>
            <p:spPr bwMode="auto">
              <a:xfrm>
                <a:off x="8039762" y="2193433"/>
                <a:ext cx="1768542" cy="4108955"/>
              </a:xfrm>
              <a:prstGeom prst="rect">
                <a:avLst/>
              </a:prstGeom>
              <a:noFill/>
              <a:ln w="19050" algn="ctr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wrap="none" lIns="95994" tIns="48765" rIns="95994" bIns="48765" rtlCol="0" anchor="ctr"/>
              <a:lstStyle/>
              <a:p>
                <a:pPr marL="119063" indent="-119063" algn="ctr" defTabSz="974725" eaLnBrk="0" latinLnBrk="0" hangingPunct="0">
                  <a:buFontTx/>
                  <a:buChar char="•"/>
                </a:pPr>
                <a:endParaRPr lang="ko-KR" altLang="en-US" sz="1400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8268729" y="1502595"/>
                <a:ext cx="12088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LED</a:t>
                </a:r>
                <a:r>
                  <a:rPr lang="ko-KR" altLang="en-US" sz="12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조명</a:t>
                </a:r>
                <a:endParaRPr lang="en-US" altLang="ko-KR" sz="1200" b="1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당사 라인업 활용</a:t>
                </a:r>
                <a:r>
                  <a:rPr lang="en-US" altLang="ko-KR" sz="1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3757951" y="2619626"/>
                <a:ext cx="1208839" cy="996529"/>
                <a:chOff x="3757951" y="2619626"/>
                <a:chExt cx="1208839" cy="996529"/>
              </a:xfrm>
            </p:grpSpPr>
            <p:pic>
              <p:nvPicPr>
                <p:cNvPr id="143" name="그림 142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12757" y="2619626"/>
                  <a:ext cx="717294" cy="586877"/>
                </a:xfrm>
                <a:prstGeom prst="rect">
                  <a:avLst/>
                </a:prstGeom>
              </p:spPr>
            </p:pic>
            <p:sp>
              <p:nvSpPr>
                <p:cNvPr id="144" name="TextBox 143"/>
                <p:cNvSpPr txBox="1"/>
                <p:nvPr/>
              </p:nvSpPr>
              <p:spPr>
                <a:xfrm>
                  <a:off x="3757951" y="3216045"/>
                  <a:ext cx="120883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>
                      <a:latin typeface="+mn-ea"/>
                      <a:ea typeface="+mn-ea"/>
                    </a:rPr>
                    <a:t>Router</a:t>
                  </a:r>
                </a:p>
                <a:p>
                  <a:pPr algn="ctr"/>
                  <a:r>
                    <a:rPr lang="en-US" altLang="ko-KR" sz="1000" dirty="0" smtClean="0">
                      <a:latin typeface="+mn-ea"/>
                      <a:ea typeface="+mn-ea"/>
                    </a:rPr>
                    <a:t>(</a:t>
                  </a:r>
                  <a:r>
                    <a:rPr lang="ko-KR" altLang="en-US" sz="1000" dirty="0" smtClean="0">
                      <a:latin typeface="+mn-ea"/>
                      <a:ea typeface="+mn-ea"/>
                    </a:rPr>
                    <a:t>시중 구매품</a:t>
                  </a:r>
                  <a:r>
                    <a:rPr lang="en-US" altLang="ko-KR" sz="1000" dirty="0" smtClean="0">
                      <a:latin typeface="+mn-ea"/>
                      <a:ea typeface="+mn-ea"/>
                    </a:rPr>
                    <a:t>)</a:t>
                  </a:r>
                  <a:endParaRPr lang="ko-KR" altLang="en-US" sz="1000" dirty="0"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75914" y="2927807"/>
                <a:ext cx="1261016" cy="198534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 rotWithShape="1">
              <a:blip r:embed="rId14"/>
              <a:srcRect r="45569"/>
              <a:stretch/>
            </p:blipFill>
            <p:spPr>
              <a:xfrm rot="5400000">
                <a:off x="7086927" y="2529440"/>
                <a:ext cx="593113" cy="944880"/>
              </a:xfrm>
              <a:prstGeom prst="rect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 rotWithShape="1">
              <a:blip r:embed="rId14"/>
              <a:srcRect r="45569"/>
              <a:stretch/>
            </p:blipFill>
            <p:spPr>
              <a:xfrm rot="5400000">
                <a:off x="7069961" y="3701368"/>
                <a:ext cx="593113" cy="944880"/>
              </a:xfrm>
              <a:prstGeom prst="rect">
                <a:avLst/>
              </a:prstGeom>
            </p:spPr>
          </p:pic>
          <p:pic>
            <p:nvPicPr>
              <p:cNvPr id="137" name="그림 136"/>
              <p:cNvPicPr>
                <a:picLocks noChangeAspect="1"/>
              </p:cNvPicPr>
              <p:nvPr/>
            </p:nvPicPr>
            <p:blipFill rotWithShape="1">
              <a:blip r:embed="rId14"/>
              <a:srcRect r="45569"/>
              <a:stretch/>
            </p:blipFill>
            <p:spPr>
              <a:xfrm rot="5400000">
                <a:off x="7069960" y="4993451"/>
                <a:ext cx="593113" cy="944880"/>
              </a:xfrm>
              <a:prstGeom prst="rect">
                <a:avLst/>
              </a:prstGeom>
            </p:spPr>
          </p:pic>
          <p:pic>
            <p:nvPicPr>
              <p:cNvPr id="138" name="그림 13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9869" y="3612460"/>
                <a:ext cx="318044" cy="244798"/>
              </a:xfrm>
              <a:prstGeom prst="rect">
                <a:avLst/>
              </a:prstGeom>
            </p:spPr>
          </p:pic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08160" y="6082515"/>
                <a:ext cx="962025" cy="190500"/>
              </a:xfrm>
              <a:prstGeom prst="rect">
                <a:avLst/>
              </a:prstGeom>
            </p:spPr>
          </p:pic>
          <p:pic>
            <p:nvPicPr>
              <p:cNvPr id="141" name="그림 140"/>
              <p:cNvPicPr>
                <a:picLocks noChangeAspect="1"/>
              </p:cNvPicPr>
              <p:nvPr/>
            </p:nvPicPr>
            <p:blipFill rotWithShape="1">
              <a:blip r:embed="rId16"/>
              <a:srcRect r="32302"/>
              <a:stretch/>
            </p:blipFill>
            <p:spPr>
              <a:xfrm>
                <a:off x="5139274" y="5345736"/>
                <a:ext cx="810866" cy="945356"/>
              </a:xfrm>
              <a:prstGeom prst="rect">
                <a:avLst/>
              </a:prstGeom>
            </p:spPr>
          </p:pic>
          <p:pic>
            <p:nvPicPr>
              <p:cNvPr id="142" name="그림 14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0001" y="5255888"/>
                <a:ext cx="318044" cy="244798"/>
              </a:xfrm>
              <a:prstGeom prst="rect">
                <a:avLst/>
              </a:prstGeom>
            </p:spPr>
          </p:pic>
        </p:grpSp>
        <p:pic>
          <p:nvPicPr>
            <p:cNvPr id="64" name="Picture 2"/>
            <p:cNvPicPr>
              <a:picLocks noChangeAspect="1" noChangeArrowheads="1"/>
            </p:cNvPicPr>
            <p:nvPr/>
          </p:nvPicPr>
          <p:blipFill rotWithShape="1">
            <a:blip r:embed="rId17"/>
            <a:srcRect r="12140"/>
            <a:stretch/>
          </p:blipFill>
          <p:spPr bwMode="auto">
            <a:xfrm>
              <a:off x="4997077" y="4450926"/>
              <a:ext cx="676004" cy="1163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" name="직사각형 64"/>
            <p:cNvSpPr/>
            <p:nvPr/>
          </p:nvSpPr>
          <p:spPr bwMode="auto">
            <a:xfrm>
              <a:off x="4808984" y="2492896"/>
              <a:ext cx="2960670" cy="4108955"/>
            </a:xfrm>
            <a:prstGeom prst="rect">
              <a:avLst/>
            </a:prstGeom>
            <a:noFill/>
            <a:ln w="19050" algn="ctr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 wrap="none" lIns="95994" tIns="48765" rIns="95994" bIns="48765" rtlCol="0" anchor="ctr"/>
            <a:lstStyle/>
            <a:p>
              <a:pPr marL="119063" indent="-119063" algn="ctr" defTabSz="974725" eaLnBrk="0" latinLnBrk="0" hangingPunct="0">
                <a:buFontTx/>
                <a:buChar char="•"/>
              </a:pPr>
              <a:endParaRPr lang="ko-KR" altLang="en-US" sz="14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59"/>
          <p:cNvSpPr>
            <a:spLocks noGrp="1"/>
          </p:cNvSpPr>
          <p:nvPr>
            <p:ph type="title"/>
          </p:nvPr>
        </p:nvSpPr>
        <p:spPr>
          <a:xfrm>
            <a:off x="0" y="116632"/>
            <a:ext cx="990600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LumiSmart</a:t>
            </a:r>
            <a:r>
              <a:rPr lang="en-US" altLang="ko-KR" baseline="30000" dirty="0">
                <a:solidFill>
                  <a:schemeClr val="tx1"/>
                </a:solidFill>
              </a:rPr>
              <a:t>®</a:t>
            </a:r>
            <a:r>
              <a:rPr lang="en-US" altLang="ko-KR" dirty="0">
                <a:solidFill>
                  <a:schemeClr val="tx1"/>
                </a:solidFill>
              </a:rPr>
              <a:t> IoT </a:t>
            </a:r>
            <a:r>
              <a:rPr lang="ko-KR" altLang="en-US" dirty="0">
                <a:solidFill>
                  <a:schemeClr val="tx1"/>
                </a:solidFill>
              </a:rPr>
              <a:t>스마트 </a:t>
            </a:r>
            <a:r>
              <a:rPr lang="en-US" altLang="ko-KR" dirty="0">
                <a:solidFill>
                  <a:schemeClr val="tx1"/>
                </a:solidFill>
              </a:rPr>
              <a:t>LED</a:t>
            </a:r>
            <a:r>
              <a:rPr lang="ko-KR" altLang="en-US" dirty="0" smtClean="0">
                <a:solidFill>
                  <a:schemeClr val="tx1"/>
                </a:solidFill>
              </a:rPr>
              <a:t>조명 차별화 특징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197338" y="436019"/>
            <a:ext cx="9634538" cy="22364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01477" tIns="46717" rIns="101477" bIns="46717">
            <a:spAutoFit/>
          </a:bodyPr>
          <a:lstStyle/>
          <a:p>
            <a:pPr marL="179388" indent="-179388" eaLnBrk="0" latinLnBrk="0" hangingPunct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주요 사양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WiFi+BLE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MESH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통신모듈 →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단일조명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(Stand alone) ~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빌딩제어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(system)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확장 가능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                                                        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서비스 연동 가능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(Internet Ready)</a:t>
            </a:r>
          </a:p>
          <a:p>
            <a:pPr defTabSz="481013" eaLnBrk="0" latinLnBrk="0" hangingPunct="0">
              <a:lnSpc>
                <a:spcPct val="120000"/>
              </a:lnSpc>
            </a:pPr>
            <a:r>
              <a:rPr lang="en-US" altLang="ko-KR" sz="14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통신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제어모듈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①AC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전원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OnOff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제어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②0-10V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디밍신호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출력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→ 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③Color Tunable, ④RGB Full Color</a:t>
            </a:r>
          </a:p>
          <a:p>
            <a:pPr defTabSz="481013" eaLnBrk="0" latinLnBrk="0" hangingPunct="0">
              <a:lnSpc>
                <a:spcPct val="120000"/>
              </a:lnSpc>
            </a:pPr>
            <a:r>
              <a:rPr lang="en-US" altLang="ko-KR" sz="14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센서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		: ①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등기구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독립형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그룹제어</a:t>
            </a:r>
            <a:r>
              <a:rPr lang="en-US" altLang="ko-KR" sz="1400" dirty="0" smtClean="0">
                <a:latin typeface="맑은 고딕" pitchFamily="50" charset="-127"/>
              </a:rPr>
              <a:t>)                          → ②</a:t>
            </a:r>
            <a:r>
              <a:rPr lang="ko-KR" altLang="en-US" sz="1400" dirty="0" err="1" smtClean="0">
                <a:latin typeface="맑은 고딕" pitchFamily="50" charset="-127"/>
              </a:rPr>
              <a:t>등기구</a:t>
            </a:r>
            <a:r>
              <a:rPr lang="ko-KR" altLang="en-US" sz="1400" dirty="0" smtClean="0">
                <a:latin typeface="맑은 고딕" pitchFamily="50" charset="-127"/>
              </a:rPr>
              <a:t> 일체형 </a:t>
            </a:r>
            <a:r>
              <a:rPr lang="en-US" altLang="ko-KR" sz="1400" dirty="0" smtClean="0">
                <a:latin typeface="맑은 고딕" pitchFamily="50" charset="-127"/>
              </a:rPr>
              <a:t>(</a:t>
            </a:r>
            <a:r>
              <a:rPr lang="ko-KR" altLang="en-US" sz="1400" dirty="0" err="1">
                <a:latin typeface="맑은 고딕" pitchFamily="50" charset="-127"/>
              </a:rPr>
              <a:t>개별조명</a:t>
            </a:r>
            <a:r>
              <a:rPr lang="ko-KR" altLang="en-US" sz="1400" dirty="0">
                <a:latin typeface="맑은 고딕" pitchFamily="50" charset="-127"/>
              </a:rPr>
              <a:t> 제어</a:t>
            </a:r>
            <a:r>
              <a:rPr lang="en-US" altLang="ko-KR" sz="1400" dirty="0">
                <a:latin typeface="맑은 고딕" pitchFamily="50" charset="-127"/>
              </a:rPr>
              <a:t>) 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defTabSz="481013" eaLnBrk="0" latinLnBrk="0" hangingPunct="0">
              <a:lnSpc>
                <a:spcPct val="120000"/>
              </a:lnSpc>
            </a:pPr>
            <a:r>
              <a:rPr lang="en-US" altLang="ko-KR" sz="14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Local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 smtClean="0">
                <a:latin typeface="맑은 고딕" pitchFamily="50" charset="-127"/>
              </a:rPr>
              <a:t>①</a:t>
            </a:r>
            <a:r>
              <a:rPr lang="ko-KR" altLang="en-US" sz="1400" dirty="0" smtClean="0">
                <a:latin typeface="맑은 고딕" pitchFamily="50" charset="-127"/>
              </a:rPr>
              <a:t>스마트폰</a:t>
            </a:r>
            <a:r>
              <a:rPr lang="en-US" altLang="ko-KR" sz="1400" dirty="0" smtClean="0">
                <a:latin typeface="맑은 고딕" pitchFamily="50" charset="-127"/>
              </a:rPr>
              <a:t>App, ②</a:t>
            </a:r>
            <a:r>
              <a:rPr lang="ko-KR" altLang="en-US" sz="1400" dirty="0" smtClean="0">
                <a:latin typeface="맑은 고딕" pitchFamily="50" charset="-127"/>
              </a:rPr>
              <a:t>무선 스위치</a:t>
            </a:r>
            <a:r>
              <a:rPr lang="en-US" altLang="ko-KR" sz="1400" dirty="0" smtClean="0">
                <a:latin typeface="맑은 고딕" pitchFamily="50" charset="-127"/>
              </a:rPr>
              <a:t>(Button) 		→ ③</a:t>
            </a:r>
            <a:r>
              <a:rPr lang="ko-KR" altLang="en-US" sz="1400" dirty="0" err="1">
                <a:latin typeface="맑은 고딕" pitchFamily="50" charset="-127"/>
              </a:rPr>
              <a:t>벽부착</a:t>
            </a:r>
            <a:r>
              <a:rPr lang="en-US" altLang="ko-KR" sz="1400" dirty="0">
                <a:latin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</a:rPr>
              <a:t>터치패드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defTabSz="481013" eaLnBrk="0" latinLnBrk="0" hangingPunct="0">
              <a:lnSpc>
                <a:spcPct val="120000"/>
              </a:lnSpc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네트웍 제어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>
                <a:latin typeface="맑은 고딕" pitchFamily="50" charset="-127"/>
              </a:rPr>
              <a:t>①Local</a:t>
            </a:r>
            <a:r>
              <a:rPr lang="ko-KR" altLang="en-US" sz="1400" dirty="0" smtClean="0">
                <a:latin typeface="맑은 고딕" pitchFamily="50" charset="-127"/>
              </a:rPr>
              <a:t>서버                                             </a:t>
            </a:r>
            <a:r>
              <a:rPr lang="en-US" altLang="ko-KR" sz="1400" dirty="0" smtClean="0">
                <a:latin typeface="맑은 고딕" pitchFamily="50" charset="-127"/>
              </a:rPr>
              <a:t>	</a:t>
            </a:r>
            <a:r>
              <a:rPr lang="ko-KR" altLang="en-US" sz="1400" dirty="0" smtClean="0">
                <a:latin typeface="맑은 고딕" pitchFamily="50" charset="-127"/>
              </a:rPr>
              <a:t>→</a:t>
            </a:r>
            <a:r>
              <a:rPr lang="en-US" altLang="ko-KR" sz="1400" dirty="0" smtClean="0">
                <a:latin typeface="맑은 고딕" pitchFamily="50" charset="-127"/>
              </a:rPr>
              <a:t> ②</a:t>
            </a:r>
            <a:r>
              <a:rPr lang="en-US" altLang="ko-KR" sz="1400" dirty="0">
                <a:latin typeface="맑은 고딕" pitchFamily="50" charset="-127"/>
              </a:rPr>
              <a:t>Cloud</a:t>
            </a:r>
            <a:r>
              <a:rPr lang="ko-KR" altLang="en-US" sz="1400" dirty="0">
                <a:latin typeface="맑은 고딕" pitchFamily="50" charset="-127"/>
              </a:rPr>
              <a:t>서버 </a:t>
            </a:r>
            <a:r>
              <a:rPr lang="en-US" altLang="ko-KR" sz="1400" dirty="0">
                <a:latin typeface="맑은 고딕" pitchFamily="50" charset="-127"/>
              </a:rPr>
              <a:t>(</a:t>
            </a:r>
            <a:r>
              <a:rPr lang="en-US" altLang="ko-KR" sz="1400" dirty="0" err="1">
                <a:latin typeface="맑은 고딕" pitchFamily="50" charset="-127"/>
              </a:rPr>
              <a:t>IoT</a:t>
            </a:r>
            <a:r>
              <a:rPr lang="en-US" altLang="ko-KR" sz="1400" dirty="0" smtClean="0">
                <a:latin typeface="맑은 고딕" pitchFamily="50" charset="-127"/>
              </a:rPr>
              <a:t>)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defTabSz="481013" eaLnBrk="0" latinLnBrk="0" hangingPunct="0">
              <a:lnSpc>
                <a:spcPct val="120000"/>
              </a:lnSpc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제어 시나리오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: ①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단일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그룹제어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 ②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동체감지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 ③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주광연동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 ④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자동스케쥴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 ⑤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모드제어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defTabSz="481013" eaLnBrk="0" latinLnBrk="0" hangingPunct="0">
              <a:lnSpc>
                <a:spcPct val="120000"/>
              </a:lnSpc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                                                                                    </a:t>
            </a:r>
            <a:r>
              <a:rPr lang="ko-KR" altLang="en-US" sz="1400" dirty="0">
                <a:latin typeface="맑은 고딕" pitchFamily="50" charset="-127"/>
              </a:rPr>
              <a:t>→</a:t>
            </a:r>
            <a:r>
              <a:rPr lang="en-US" altLang="ko-KR" sz="1400" dirty="0">
                <a:latin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</a:rPr>
              <a:t>⑥</a:t>
            </a:r>
            <a:r>
              <a:rPr lang="en-US" altLang="ko-KR" sz="1400" dirty="0" err="1" smtClean="0">
                <a:latin typeface="맑은 고딕" pitchFamily="50" charset="-127"/>
              </a:rPr>
              <a:t>GiGa</a:t>
            </a:r>
            <a:r>
              <a:rPr lang="en-US" altLang="ko-KR" sz="1400" dirty="0" smtClean="0">
                <a:latin typeface="맑은 고딕" pitchFamily="50" charset="-127"/>
              </a:rPr>
              <a:t> Genie</a:t>
            </a:r>
            <a:r>
              <a:rPr lang="ko-KR" altLang="en-US" sz="1400" dirty="0" err="1" smtClean="0">
                <a:latin typeface="맑은 고딕" pitchFamily="50" charset="-127"/>
              </a:rPr>
              <a:t>음성비서</a:t>
            </a:r>
            <a:r>
              <a:rPr lang="ko-KR" altLang="en-US" sz="1400" dirty="0" smtClean="0">
                <a:latin typeface="맑은 고딕" pitchFamily="50" charset="-127"/>
              </a:rPr>
              <a:t>  ⑦</a:t>
            </a:r>
            <a:r>
              <a:rPr lang="ko-KR" altLang="en-US" sz="1400" dirty="0" err="1" smtClean="0">
                <a:latin typeface="맑은 고딕" pitchFamily="50" charset="-127"/>
              </a:rPr>
              <a:t>스마트홈</a:t>
            </a:r>
            <a:r>
              <a:rPr lang="ko-KR" altLang="en-US" sz="1400" dirty="0" smtClean="0">
                <a:latin typeface="맑은 고딕" pitchFamily="50" charset="-127"/>
              </a:rPr>
              <a:t> 연동</a:t>
            </a:r>
            <a:endParaRPr lang="en-US" altLang="ko-KR" sz="1400" dirty="0">
              <a:latin typeface="맑은 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07943" y="2852936"/>
            <a:ext cx="9490114" cy="3493882"/>
            <a:chOff x="599630" y="1657682"/>
            <a:chExt cx="9490114" cy="3493882"/>
          </a:xfrm>
        </p:grpSpPr>
        <p:grpSp>
          <p:nvGrpSpPr>
            <p:cNvPr id="33" name="그룹 32"/>
            <p:cNvGrpSpPr/>
            <p:nvPr/>
          </p:nvGrpSpPr>
          <p:grpSpPr>
            <a:xfrm>
              <a:off x="8291319" y="2132856"/>
              <a:ext cx="1798425" cy="821404"/>
              <a:chOff x="3034680" y="5645396"/>
              <a:chExt cx="1798425" cy="821404"/>
            </a:xfrm>
          </p:grpSpPr>
          <p:pic>
            <p:nvPicPr>
              <p:cNvPr id="78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659340" y="5645396"/>
                <a:ext cx="471450" cy="452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3034680" y="6066690"/>
                <a:ext cx="17984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latin typeface="+mn-ea"/>
                    <a:ea typeface="+mn-ea"/>
                  </a:rPr>
                  <a:t>PIR Motion Sensor</a:t>
                </a:r>
              </a:p>
              <a:p>
                <a:pPr algn="ctr"/>
                <a:r>
                  <a:rPr lang="en-US" altLang="ko-KR" sz="1000" b="1" dirty="0" smtClean="0">
                    <a:latin typeface="+mn-ea"/>
                    <a:ea typeface="+mn-ea"/>
                  </a:rPr>
                  <a:t>PYD1788 $2.5</a:t>
                </a:r>
                <a:endParaRPr lang="ko-KR" altLang="en-US" sz="10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933744" y="2375429"/>
              <a:ext cx="3739079" cy="2505647"/>
              <a:chOff x="933744" y="2440030"/>
              <a:chExt cx="3739079" cy="2505647"/>
            </a:xfrm>
          </p:grpSpPr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744" y="2440030"/>
                <a:ext cx="3739079" cy="2247131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1107168" y="4631689"/>
                <a:ext cx="2880320" cy="3139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 defTabSz="914400">
                  <a:lnSpc>
                    <a:spcPct val="150000"/>
                  </a:lnSpc>
                </a:pPr>
                <a:r>
                  <a:rPr lang="en-US" altLang="ko-KR" sz="1200" b="1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MESH Network Architecture</a:t>
                </a:r>
                <a:endParaRPr lang="ko-KR" altLang="en-US" sz="1200" b="1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4102565" y="2276872"/>
              <a:ext cx="3530329" cy="2874692"/>
              <a:chOff x="5174175" y="2147812"/>
              <a:chExt cx="3530329" cy="2874692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7129750" y="2147812"/>
                <a:ext cx="1558635" cy="983260"/>
                <a:chOff x="4445643" y="4349907"/>
                <a:chExt cx="1558635" cy="983260"/>
              </a:xfrm>
            </p:grpSpPr>
            <p:pic>
              <p:nvPicPr>
                <p:cNvPr id="51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870091" y="4349907"/>
                  <a:ext cx="709741" cy="5611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4445643" y="4933057"/>
                  <a:ext cx="155863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b="1" dirty="0" err="1" smtClean="0">
                      <a:latin typeface="+mn-ea"/>
                      <a:ea typeface="+mn-ea"/>
                    </a:rPr>
                    <a:t>Wifi</a:t>
                  </a:r>
                  <a:r>
                    <a:rPr lang="en-US" altLang="ko-KR" sz="1000" b="1" dirty="0" smtClean="0">
                      <a:latin typeface="+mn-ea"/>
                      <a:ea typeface="+mn-ea"/>
                    </a:rPr>
                    <a:t>/BLE </a:t>
                  </a:r>
                  <a:r>
                    <a:rPr lang="ko-KR" altLang="en-US" sz="1000" b="1" dirty="0" smtClean="0">
                      <a:latin typeface="+mn-ea"/>
                      <a:ea typeface="+mn-ea"/>
                    </a:rPr>
                    <a:t>통신모듈</a:t>
                  </a:r>
                  <a:endParaRPr lang="en-US" altLang="ko-KR" sz="1000" b="1" dirty="0" smtClean="0">
                    <a:latin typeface="+mn-ea"/>
                    <a:ea typeface="+mn-ea"/>
                  </a:endParaRPr>
                </a:p>
                <a:p>
                  <a:pPr algn="ctr"/>
                  <a:r>
                    <a:rPr lang="en-US" altLang="ko-KR" sz="1000" b="1" dirty="0" smtClean="0">
                      <a:latin typeface="+mn-ea"/>
                      <a:ea typeface="+mn-ea"/>
                    </a:rPr>
                    <a:t>(ESP32) $4.0</a:t>
                  </a:r>
                  <a:endParaRPr lang="ko-KR" altLang="en-US" sz="10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5789149" y="3257997"/>
                <a:ext cx="1431156" cy="313988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 defTabSz="914400">
                  <a:lnSpc>
                    <a:spcPct val="150000"/>
                  </a:lnSpc>
                </a:pPr>
                <a:r>
                  <a:rPr lang="ko-KR" altLang="en-US" sz="1200" b="1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통신</a:t>
                </a:r>
                <a:r>
                  <a:rPr lang="en-US" altLang="ko-KR" sz="1200" b="1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1200" b="1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제어 모듈</a:t>
                </a:r>
                <a:endParaRPr lang="ko-KR" altLang="en-US" sz="1200" b="1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174175" y="3728304"/>
                <a:ext cx="3530329" cy="1294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9388" indent="-179388"/>
                <a:r>
                  <a:rPr lang="en-US" altLang="ko-KR" sz="11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※ </a:t>
                </a:r>
                <a:r>
                  <a:rPr lang="ko-KR" altLang="en-US" sz="11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통신모듈 장착만으로 당사 조명 전체 라인업에</a:t>
                </a:r>
                <a:endParaRPr lang="en-US" altLang="ko-KR" sz="1100" b="1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marL="179388" indent="-179388"/>
                <a:r>
                  <a:rPr lang="en-US" altLang="ko-KR" sz="1100" b="1" dirty="0">
                    <a:solidFill>
                      <a:srgbClr val="0000FF"/>
                    </a:solidFill>
                    <a:latin typeface="+mn-ea"/>
                  </a:rPr>
                  <a:t> </a:t>
                </a:r>
                <a:r>
                  <a:rPr lang="en-US" altLang="ko-KR" sz="11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r>
                  <a:rPr lang="ko-KR" altLang="en-US" sz="11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1100" b="1" dirty="0" err="1" smtClean="0">
                    <a:solidFill>
                      <a:srgbClr val="0000FF"/>
                    </a:solidFill>
                    <a:latin typeface="+mn-ea"/>
                    <a:ea typeface="+mn-ea"/>
                  </a:rPr>
                  <a:t>IoT</a:t>
                </a:r>
                <a:r>
                  <a:rPr lang="en-US" altLang="ko-KR" sz="11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1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스마트 기능 부여</a:t>
                </a:r>
                <a:endParaRPr lang="en-US" altLang="ko-KR" sz="1100" b="1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marL="179388" indent="-9048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0" dirty="0" err="1" smtClean="0">
                    <a:latin typeface="+mn-ea"/>
                    <a:ea typeface="+mn-ea"/>
                  </a:rPr>
                  <a:t>넌디밍</a:t>
                </a:r>
                <a:r>
                  <a:rPr lang="ko-KR" altLang="en-US" sz="1100" b="0" dirty="0" smtClean="0">
                    <a:latin typeface="+mn-ea"/>
                    <a:ea typeface="+mn-ea"/>
                  </a:rPr>
                  <a:t> 조명 </a:t>
                </a:r>
                <a:r>
                  <a:rPr lang="en-US" altLang="ko-KR" sz="1100" b="0" dirty="0" smtClean="0">
                    <a:latin typeface="+mn-ea"/>
                    <a:ea typeface="+mn-ea"/>
                  </a:rPr>
                  <a:t>: OnOff</a:t>
                </a:r>
                <a:r>
                  <a:rPr lang="ko-KR" altLang="en-US" sz="1100" b="0" dirty="0" smtClean="0">
                    <a:latin typeface="+mn-ea"/>
                    <a:ea typeface="+mn-ea"/>
                  </a:rPr>
                  <a:t>제어 </a:t>
                </a:r>
                <a:r>
                  <a:rPr lang="en-US" altLang="ko-KR" sz="1100" b="0" dirty="0" smtClean="0">
                    <a:latin typeface="+mn-ea"/>
                    <a:ea typeface="+mn-ea"/>
                  </a:rPr>
                  <a:t>(AC</a:t>
                </a:r>
                <a:r>
                  <a:rPr lang="ko-KR" altLang="en-US" sz="1100" b="0" dirty="0" smtClean="0">
                    <a:latin typeface="+mn-ea"/>
                    <a:ea typeface="+mn-ea"/>
                  </a:rPr>
                  <a:t>전원</a:t>
                </a:r>
                <a:r>
                  <a:rPr lang="en-US" altLang="ko-KR" sz="1100" b="0" dirty="0" smtClean="0">
                    <a:latin typeface="+mn-ea"/>
                    <a:ea typeface="+mn-ea"/>
                  </a:rPr>
                  <a:t>)</a:t>
                </a:r>
              </a:p>
              <a:p>
                <a:pPr marL="179388" indent="-90488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0" dirty="0" err="1" smtClean="0">
                    <a:latin typeface="+mn-ea"/>
                    <a:ea typeface="+mn-ea"/>
                  </a:rPr>
                  <a:t>디밍조명</a:t>
                </a:r>
                <a:r>
                  <a:rPr lang="ko-KR" altLang="en-US" sz="1100" b="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1100" b="0" dirty="0" smtClean="0">
                    <a:latin typeface="+mn-ea"/>
                    <a:ea typeface="+mn-ea"/>
                  </a:rPr>
                  <a:t>: OnOff + </a:t>
                </a:r>
                <a:r>
                  <a:rPr lang="ko-KR" altLang="en-US" sz="1100" b="0" dirty="0" smtClean="0">
                    <a:latin typeface="+mn-ea"/>
                    <a:ea typeface="+mn-ea"/>
                  </a:rPr>
                  <a:t>조광 </a:t>
                </a:r>
                <a:r>
                  <a:rPr lang="en-US" altLang="ko-KR" sz="1100" b="0" dirty="0" smtClean="0">
                    <a:latin typeface="+mn-ea"/>
                    <a:ea typeface="+mn-ea"/>
                  </a:rPr>
                  <a:t>(1CH</a:t>
                </a:r>
                <a:r>
                  <a:rPr lang="ko-KR" altLang="en-US" sz="1100" b="0" dirty="0" smtClean="0">
                    <a:latin typeface="+mn-ea"/>
                    <a:ea typeface="+mn-ea"/>
                  </a:rPr>
                  <a:t>제어</a:t>
                </a:r>
                <a:r>
                  <a:rPr lang="en-US" altLang="ko-KR" sz="1100" b="0" dirty="0" smtClean="0">
                    <a:latin typeface="+mn-ea"/>
                    <a:ea typeface="+mn-ea"/>
                  </a:rPr>
                  <a:t>)</a:t>
                </a:r>
              </a:p>
              <a:p>
                <a:pPr marL="179388" indent="-90488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b="0" dirty="0" smtClean="0">
                    <a:latin typeface="+mn-ea"/>
                    <a:ea typeface="+mn-ea"/>
                  </a:rPr>
                  <a:t>Tunable White : OnOff + </a:t>
                </a:r>
                <a:r>
                  <a:rPr lang="ko-KR" altLang="en-US" sz="1100" b="0" dirty="0" smtClean="0">
                    <a:latin typeface="+mn-ea"/>
                    <a:ea typeface="+mn-ea"/>
                  </a:rPr>
                  <a:t>조색 </a:t>
                </a:r>
                <a:r>
                  <a:rPr lang="en-US" altLang="ko-KR" sz="1100" b="0" dirty="0" smtClean="0">
                    <a:latin typeface="+mn-ea"/>
                    <a:ea typeface="+mn-ea"/>
                  </a:rPr>
                  <a:t>(2CH </a:t>
                </a:r>
                <a:r>
                  <a:rPr lang="ko-KR" altLang="en-US" sz="1100" b="0" dirty="0" smtClean="0">
                    <a:latin typeface="+mn-ea"/>
                    <a:ea typeface="+mn-ea"/>
                  </a:rPr>
                  <a:t>제어</a:t>
                </a:r>
                <a:r>
                  <a:rPr lang="en-US" altLang="ko-KR" sz="1100" b="0" dirty="0" smtClean="0">
                    <a:latin typeface="+mn-ea"/>
                    <a:ea typeface="+mn-ea"/>
                  </a:rPr>
                  <a:t>)</a:t>
                </a:r>
              </a:p>
              <a:p>
                <a:pPr marL="179388" indent="-90488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 smtClean="0">
                    <a:latin typeface="+mn-ea"/>
                  </a:rPr>
                  <a:t>RGB Color : OnOff + </a:t>
                </a:r>
                <a:r>
                  <a:rPr lang="ko-KR" altLang="en-US" sz="1100" dirty="0" smtClean="0">
                    <a:latin typeface="+mn-ea"/>
                  </a:rPr>
                  <a:t>조색 </a:t>
                </a:r>
                <a:r>
                  <a:rPr lang="en-US" altLang="ko-KR" sz="1100" dirty="0" smtClean="0">
                    <a:latin typeface="+mn-ea"/>
                  </a:rPr>
                  <a:t>+ RGB (5CH</a:t>
                </a:r>
                <a:r>
                  <a:rPr lang="ko-KR" altLang="en-US" sz="1100" dirty="0" smtClean="0">
                    <a:latin typeface="+mn-ea"/>
                  </a:rPr>
                  <a:t>제어</a:t>
                </a:r>
                <a:r>
                  <a:rPr lang="en-US" altLang="ko-KR" sz="1100" dirty="0" smtClean="0">
                    <a:latin typeface="+mn-ea"/>
                  </a:rPr>
                  <a:t>)</a:t>
                </a:r>
                <a:endParaRPr lang="ko-KR" altLang="en-US" sz="1100" b="0" dirty="0">
                  <a:latin typeface="+mn-ea"/>
                  <a:ea typeface="+mn-ea"/>
                </a:endParaRPr>
              </a:p>
            </p:txBody>
          </p:sp>
          <p:cxnSp>
            <p:nvCxnSpPr>
              <p:cNvPr id="50" name="꺾인 연결선 49"/>
              <p:cNvCxnSpPr/>
              <p:nvPr/>
            </p:nvCxnSpPr>
            <p:spPr bwMode="auto">
              <a:xfrm rot="10800000" flipV="1">
                <a:off x="6672363" y="2380421"/>
                <a:ext cx="1052820" cy="406300"/>
              </a:xfrm>
              <a:prstGeom prst="bentConnector3">
                <a:avLst/>
              </a:prstGeom>
              <a:noFill/>
              <a:ln w="63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</p:cxnSp>
        </p:grpSp>
        <p:grpSp>
          <p:nvGrpSpPr>
            <p:cNvPr id="36" name="그룹 35"/>
            <p:cNvGrpSpPr/>
            <p:nvPr/>
          </p:nvGrpSpPr>
          <p:grpSpPr>
            <a:xfrm>
              <a:off x="8397529" y="3596059"/>
              <a:ext cx="1440160" cy="981383"/>
              <a:chOff x="8397529" y="3882179"/>
              <a:chExt cx="1440160" cy="981383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0310" y="3882179"/>
                <a:ext cx="898432" cy="686958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8397529" y="4549574"/>
                <a:ext cx="1440160" cy="313988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 defTabSz="914400">
                  <a:lnSpc>
                    <a:spcPct val="150000"/>
                  </a:lnSpc>
                </a:pPr>
                <a:r>
                  <a:rPr lang="en-US" altLang="ko-KR" sz="1000" b="1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High-bay(15M)</a:t>
                </a:r>
                <a:endParaRPr lang="ko-KR" altLang="en-US" sz="1000" b="1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</p:grpSp>
        <p:cxnSp>
          <p:nvCxnSpPr>
            <p:cNvPr id="37" name="꺾인 연결선 36"/>
            <p:cNvCxnSpPr>
              <a:endCxn id="78" idx="2"/>
            </p:cNvCxnSpPr>
            <p:nvPr/>
          </p:nvCxnSpPr>
          <p:spPr bwMode="auto">
            <a:xfrm rot="5400000" flipH="1" flipV="1">
              <a:off x="8515641" y="3156772"/>
              <a:ext cx="1207716" cy="64410"/>
            </a:xfrm>
            <a:prstGeom prst="bentConnector3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</p:cxnSp>
        <p:grpSp>
          <p:nvGrpSpPr>
            <p:cNvPr id="38" name="그룹 37"/>
            <p:cNvGrpSpPr/>
            <p:nvPr/>
          </p:nvGrpSpPr>
          <p:grpSpPr>
            <a:xfrm>
              <a:off x="7145761" y="2204864"/>
              <a:ext cx="1798425" cy="944442"/>
              <a:chOff x="7145761" y="2485152"/>
              <a:chExt cx="1798425" cy="944442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145761" y="3029484"/>
                <a:ext cx="17984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latin typeface="+mn-ea"/>
                    <a:ea typeface="+mn-ea"/>
                  </a:rPr>
                  <a:t>Ambient Light Sensor</a:t>
                </a:r>
              </a:p>
              <a:p>
                <a:pPr algn="ctr"/>
                <a:r>
                  <a:rPr lang="en-US" altLang="ko-KR" sz="1000" b="1" smtClean="0">
                    <a:latin typeface="+mn-ea"/>
                    <a:ea typeface="+mn-ea"/>
                  </a:rPr>
                  <a:t>BH1750 </a:t>
                </a:r>
                <a:r>
                  <a:rPr lang="en-US" altLang="ko-KR" sz="1000" b="1" dirty="0" smtClean="0">
                    <a:latin typeface="+mn-ea"/>
                    <a:ea typeface="+mn-ea"/>
                  </a:rPr>
                  <a:t>$1.5</a:t>
                </a:r>
                <a:endParaRPr lang="ko-KR" altLang="en-US" sz="1000" b="1" dirty="0">
                  <a:latin typeface="+mn-ea"/>
                  <a:ea typeface="+mn-ea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9145" y="2485152"/>
                <a:ext cx="588185" cy="569057"/>
              </a:xfrm>
              <a:prstGeom prst="rect">
                <a:avLst/>
              </a:prstGeom>
            </p:spPr>
          </p:pic>
        </p:grpSp>
        <p:cxnSp>
          <p:nvCxnSpPr>
            <p:cNvPr id="39" name="꺾인 연결선 38"/>
            <p:cNvCxnSpPr/>
            <p:nvPr/>
          </p:nvCxnSpPr>
          <p:spPr bwMode="auto">
            <a:xfrm rot="16200000" flipV="1">
              <a:off x="7842191" y="2905180"/>
              <a:ext cx="1117027" cy="957724"/>
            </a:xfrm>
            <a:prstGeom prst="bentConnector3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</p:cxnSp>
        <p:sp>
          <p:nvSpPr>
            <p:cNvPr id="40" name="TextBox 39"/>
            <p:cNvSpPr txBox="1"/>
            <p:nvPr/>
          </p:nvSpPr>
          <p:spPr>
            <a:xfrm>
              <a:off x="599630" y="1657682"/>
              <a:ext cx="3746736" cy="955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indent="-179388">
                <a:lnSpc>
                  <a:spcPct val="120000"/>
                </a:lnSpc>
              </a:pPr>
              <a:r>
                <a:rPr lang="en-US" altLang="ko-KR" sz="11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※ MESH Network </a:t>
              </a:r>
              <a:r>
                <a:rPr lang="ko-KR" altLang="en-US" sz="11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특징</a:t>
              </a:r>
              <a:endParaRPr lang="en-US" altLang="ko-KR" sz="1100" b="1" dirty="0" smtClean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 marL="179388" indent="-904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0" dirty="0" smtClean="0">
                  <a:latin typeface="+mn-ea"/>
                  <a:ea typeface="+mn-ea"/>
                </a:rPr>
                <a:t>Router</a:t>
              </a:r>
              <a:r>
                <a:rPr lang="ko-KR" altLang="en-US" sz="1100" b="0" dirty="0" smtClean="0">
                  <a:latin typeface="+mn-ea"/>
                  <a:ea typeface="+mn-ea"/>
                </a:rPr>
                <a:t>없이 단독 </a:t>
              </a:r>
              <a:r>
                <a:rPr lang="en-US" altLang="ko-KR" sz="1100" b="0" dirty="0" smtClean="0">
                  <a:latin typeface="+mn-ea"/>
                  <a:ea typeface="+mn-ea"/>
                </a:rPr>
                <a:t>network </a:t>
              </a:r>
              <a:r>
                <a:rPr lang="ko-KR" altLang="en-US" sz="1100" b="0" dirty="0" smtClean="0">
                  <a:latin typeface="+mn-ea"/>
                  <a:ea typeface="+mn-ea"/>
                </a:rPr>
                <a:t>구성</a:t>
              </a:r>
              <a:endParaRPr lang="en-US" altLang="ko-KR" sz="1100" b="0" dirty="0" smtClean="0">
                <a:latin typeface="+mn-ea"/>
                <a:ea typeface="+mn-ea"/>
              </a:endParaRPr>
            </a:p>
            <a:p>
              <a:pPr marL="179388" indent="-90488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0" dirty="0" smtClean="0">
                  <a:latin typeface="+mn-ea"/>
                  <a:ea typeface="+mn-ea"/>
                </a:rPr>
                <a:t>노드 </a:t>
              </a:r>
              <a:r>
                <a:rPr lang="en-US" altLang="ko-KR" sz="1100" b="0" dirty="0" smtClean="0">
                  <a:latin typeface="+mn-ea"/>
                  <a:ea typeface="+mn-ea"/>
                </a:rPr>
                <a:t>Fail</a:t>
              </a:r>
              <a:r>
                <a:rPr lang="ko-KR" altLang="en-US" sz="1100" b="0" dirty="0" smtClean="0">
                  <a:latin typeface="+mn-ea"/>
                  <a:ea typeface="+mn-ea"/>
                </a:rPr>
                <a:t>시 자동으로 </a:t>
              </a:r>
              <a:r>
                <a:rPr lang="en-US" altLang="ko-KR" sz="1100" b="0" dirty="0" smtClean="0">
                  <a:latin typeface="+mn-ea"/>
                  <a:ea typeface="+mn-ea"/>
                </a:rPr>
                <a:t>network </a:t>
              </a:r>
              <a:r>
                <a:rPr lang="ko-KR" altLang="en-US" sz="1100" b="0" dirty="0" smtClean="0">
                  <a:latin typeface="+mn-ea"/>
                  <a:ea typeface="+mn-ea"/>
                </a:rPr>
                <a:t>복구 </a:t>
              </a:r>
              <a:r>
                <a:rPr lang="en-US" altLang="ko-KR" sz="1100" b="0" dirty="0" smtClean="0">
                  <a:latin typeface="+mn-ea"/>
                  <a:ea typeface="+mn-ea"/>
                </a:rPr>
                <a:t>(Auto Healing)</a:t>
              </a:r>
            </a:p>
            <a:p>
              <a:pPr marL="179388" indent="-90488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0" dirty="0" smtClean="0">
                  <a:latin typeface="+mn-ea"/>
                  <a:ea typeface="+mn-ea"/>
                </a:rPr>
                <a:t>최대 </a:t>
              </a:r>
              <a:r>
                <a:rPr lang="en-US" altLang="ko-KR" sz="1100" b="0" dirty="0" smtClean="0">
                  <a:latin typeface="+mn-ea"/>
                  <a:ea typeface="+mn-ea"/>
                </a:rPr>
                <a:t>1000</a:t>
              </a:r>
              <a:r>
                <a:rPr lang="ko-KR" altLang="en-US" sz="1100" b="0" dirty="0" smtClean="0">
                  <a:latin typeface="+mn-ea"/>
                  <a:ea typeface="+mn-ea"/>
                </a:rPr>
                <a:t>개 확장 가능</a:t>
              </a:r>
              <a:endParaRPr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68036" y="4442648"/>
              <a:ext cx="1075249" cy="34539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prstClr val="black"/>
                  </a:solidFill>
                  <a:latin typeface="+mn-ea"/>
                </a:rPr>
                <a:t>센서</a:t>
              </a:r>
              <a:endParaRPr lang="ko-KR" altLang="en-US" sz="1200" b="1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57256" y="4268947"/>
              <a:ext cx="1440160" cy="313988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prstClr val="black"/>
                  </a:solidFill>
                  <a:latin typeface="+mn-ea"/>
                  <a:ea typeface="+mn-ea"/>
                </a:rPr>
                <a:t>Low-bay(3M)</a:t>
              </a:r>
              <a:endParaRPr lang="ko-KR" altLang="en-US" sz="1000" b="1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510721" y="2244188"/>
            <a:ext cx="2410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※ </a:t>
            </a:r>
            <a:r>
              <a:rPr lang="ko-KR" altLang="en-US" sz="1200" dirty="0" smtClean="0">
                <a:latin typeface="+mn-ea"/>
              </a:rPr>
              <a:t>화살표 이후 기능 </a:t>
            </a:r>
            <a:r>
              <a:rPr lang="ko-KR" altLang="en-US" sz="1200" dirty="0" err="1" smtClean="0">
                <a:latin typeface="+mn-ea"/>
              </a:rPr>
              <a:t>확장가능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/>
          <a:srcRect r="45569"/>
          <a:stretch/>
        </p:blipFill>
        <p:spPr>
          <a:xfrm rot="5400000">
            <a:off x="4695354" y="2761018"/>
            <a:ext cx="593113" cy="944880"/>
          </a:xfrm>
          <a:prstGeom prst="rect">
            <a:avLst/>
          </a:prstGeom>
        </p:spPr>
      </p:pic>
      <p:cxnSp>
        <p:nvCxnSpPr>
          <p:cNvPr id="83" name="꺾인 연결선 82"/>
          <p:cNvCxnSpPr/>
          <p:nvPr/>
        </p:nvCxnSpPr>
        <p:spPr bwMode="auto">
          <a:xfrm rot="10800000">
            <a:off x="5439234" y="3224392"/>
            <a:ext cx="810488" cy="383931"/>
          </a:xfrm>
          <a:prstGeom prst="bentConnector3">
            <a:avLst>
              <a:gd name="adj1" fmla="val 50000"/>
            </a:avLst>
          </a:prstGeom>
          <a:noFill/>
          <a:ln w="635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pic>
        <p:nvPicPr>
          <p:cNvPr id="84" name="그림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498" y="4680163"/>
            <a:ext cx="1035529" cy="817306"/>
          </a:xfrm>
          <a:prstGeom prst="rect">
            <a:avLst/>
          </a:prstGeom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9"/>
          <a:srcRect r="12140"/>
          <a:stretch/>
        </p:blipFill>
        <p:spPr bwMode="auto">
          <a:xfrm>
            <a:off x="4667209" y="3608323"/>
            <a:ext cx="602206" cy="103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제목 12"/>
          <p:cNvSpPr txBox="1">
            <a:spLocks/>
          </p:cNvSpPr>
          <p:nvPr/>
        </p:nvSpPr>
        <p:spPr>
          <a:xfrm>
            <a:off x="3" y="209430"/>
            <a:ext cx="6790743" cy="380480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algn="ctr" defTabSz="957552" rtl="0" eaLnBrk="1" latinLnBrk="1" hangingPunct="1"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smtClean="0">
                <a:latin typeface="+mn-ea"/>
                <a:ea typeface="+mn-ea"/>
              </a:rPr>
              <a:t>   </a:t>
            </a:r>
            <a:r>
              <a:rPr lang="en-US" altLang="ko-KR" sz="2000" b="1" dirty="0" smtClean="0">
                <a:latin typeface="+mn-ea"/>
                <a:ea typeface="+mn-ea"/>
              </a:rPr>
              <a:t>LumiSmart</a:t>
            </a:r>
            <a:r>
              <a:rPr lang="en-US" altLang="ko-KR" sz="2000" b="1" baseline="30000" dirty="0" smtClean="0">
                <a:latin typeface="+mn-ea"/>
                <a:ea typeface="+mn-ea"/>
              </a:rPr>
              <a:t>®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  <a:ea typeface="+mn-ea"/>
              </a:rPr>
              <a:t>하드웨어 모듈 </a:t>
            </a:r>
            <a:r>
              <a:rPr lang="en-US" altLang="ko-KR" sz="2000" b="1" dirty="0" smtClean="0">
                <a:latin typeface="+mn-ea"/>
                <a:ea typeface="+mn-ea"/>
              </a:rPr>
              <a:t>3</a:t>
            </a:r>
            <a:r>
              <a:rPr lang="ko-KR" altLang="en-US" sz="2000" b="1" dirty="0" smtClean="0">
                <a:latin typeface="+mn-ea"/>
                <a:ea typeface="+mn-ea"/>
              </a:rPr>
              <a:t>종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67256"/>
              </p:ext>
            </p:extLst>
          </p:nvPr>
        </p:nvGraphicFramePr>
        <p:xfrm>
          <a:off x="523882" y="1268800"/>
          <a:ext cx="8893614" cy="4558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538">
                  <a:extLst>
                    <a:ext uri="{9D8B030D-6E8A-4147-A177-3AD203B41FA5}">
                      <a16:colId xmlns:a16="http://schemas.microsoft.com/office/drawing/2014/main" val="932504706"/>
                    </a:ext>
                  </a:extLst>
                </a:gridCol>
                <a:gridCol w="2964538">
                  <a:extLst>
                    <a:ext uri="{9D8B030D-6E8A-4147-A177-3AD203B41FA5}">
                      <a16:colId xmlns:a16="http://schemas.microsoft.com/office/drawing/2014/main" val="3201068594"/>
                    </a:ext>
                  </a:extLst>
                </a:gridCol>
                <a:gridCol w="2964538">
                  <a:extLst>
                    <a:ext uri="{9D8B030D-6E8A-4147-A177-3AD203B41FA5}">
                      <a16:colId xmlns:a16="http://schemas.microsoft.com/office/drawing/2014/main" val="1760546799"/>
                    </a:ext>
                  </a:extLst>
                </a:gridCol>
              </a:tblGrid>
              <a:tr h="458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LumiSmart-Light</a:t>
                      </a:r>
                      <a:r>
                        <a:rPr lang="en-US" altLang="ko-KR" sz="1600" b="1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®</a:t>
                      </a:r>
                      <a:endParaRPr lang="ko-KR" altLang="en-US" sz="1600" b="1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LumiSmart-Button</a:t>
                      </a:r>
                      <a:r>
                        <a:rPr lang="en-US" altLang="ko-KR" sz="1600" b="1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®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LumiSmart-Sense</a:t>
                      </a:r>
                      <a:r>
                        <a:rPr lang="en-US" altLang="ko-KR" sz="1600" b="1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®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909708"/>
                  </a:ext>
                </a:extLst>
              </a:tr>
              <a:tr h="2725583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75020"/>
                  </a:ext>
                </a:extLst>
              </a:tr>
              <a:tr h="1375057">
                <a:tc>
                  <a:txBody>
                    <a:bodyPr/>
                    <a:lstStyle/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WiFi + BLE Mesh Network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Input AC100~220V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0.6Amax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&lt;0.7W standby power consumption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Wireless Dimming Control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Tunable white (warm &amp; cool 2ch)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WiFi + BLE Mesh Network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Li-polymer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Battery (Rechargeable)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&gt;10,000 times Button to recharge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Button function Configurable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on/off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WiFi + BLE Mesh Network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Input AC100~220V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0.6Amax</a:t>
                      </a:r>
                    </a:p>
                    <a:p>
                      <a:pPr marL="92075" marR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&lt;0.8W standby power consumption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Including ambient light sensor &amp; PIR motion detect sensor</a:t>
                      </a:r>
                    </a:p>
                    <a:p>
                      <a:pPr marL="92075" indent="-9207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control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3925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44" y="2519885"/>
            <a:ext cx="1245484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426" y="2155384"/>
            <a:ext cx="2280605" cy="1800000"/>
          </a:xfrm>
          <a:prstGeom prst="rect">
            <a:avLst/>
          </a:prstGeom>
        </p:spPr>
      </p:pic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4105255" y="2155384"/>
            <a:ext cx="1730868" cy="1800000"/>
            <a:chOff x="3944888" y="1772816"/>
            <a:chExt cx="2077041" cy="21600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44888" y="1772816"/>
              <a:ext cx="1428969" cy="21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01560" y="1772816"/>
              <a:ext cx="820369" cy="21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8585112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제목 12"/>
          <p:cNvSpPr txBox="1">
            <a:spLocks/>
          </p:cNvSpPr>
          <p:nvPr/>
        </p:nvSpPr>
        <p:spPr>
          <a:xfrm>
            <a:off x="3" y="209430"/>
            <a:ext cx="6790743" cy="380480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algn="ctr" defTabSz="957552" rtl="0" eaLnBrk="1" latinLnBrk="1" hangingPunct="1"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smtClean="0">
                <a:latin typeface="+mn-ea"/>
                <a:ea typeface="+mn-ea"/>
              </a:rPr>
              <a:t>   </a:t>
            </a:r>
            <a:r>
              <a:rPr lang="en-US" altLang="ko-KR" sz="2000" b="1" dirty="0" smtClean="0">
                <a:latin typeface="+mn-ea"/>
                <a:ea typeface="+mn-ea"/>
              </a:rPr>
              <a:t>LumiSmart</a:t>
            </a:r>
            <a:r>
              <a:rPr lang="en-US" altLang="ko-KR" sz="2000" b="1" baseline="30000" dirty="0" smtClean="0">
                <a:latin typeface="+mn-ea"/>
                <a:ea typeface="+mn-ea"/>
              </a:rPr>
              <a:t>®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  <a:ea typeface="+mn-ea"/>
              </a:rPr>
              <a:t>하드웨어 모듈 </a:t>
            </a:r>
            <a:r>
              <a:rPr lang="en-US" altLang="ko-KR" sz="2000" b="1" dirty="0" smtClean="0">
                <a:latin typeface="+mn-ea"/>
                <a:ea typeface="+mn-ea"/>
              </a:rPr>
              <a:t>3</a:t>
            </a:r>
            <a:r>
              <a:rPr lang="ko-KR" altLang="en-US" sz="2000" b="1" dirty="0" smtClean="0">
                <a:latin typeface="+mn-ea"/>
                <a:ea typeface="+mn-ea"/>
              </a:rPr>
              <a:t>종 </a:t>
            </a:r>
            <a:r>
              <a:rPr lang="en-US" altLang="ko-KR" sz="2000" b="1" dirty="0" smtClean="0">
                <a:latin typeface="+mn-ea"/>
                <a:ea typeface="+mn-ea"/>
              </a:rPr>
              <a:t>– </a:t>
            </a:r>
            <a:r>
              <a:rPr lang="ko-KR" altLang="en-US" sz="2000" b="1" dirty="0" smtClean="0">
                <a:latin typeface="+mn-ea"/>
                <a:ea typeface="+mn-ea"/>
              </a:rPr>
              <a:t>제품 사진모음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8193" name="_x271226120" descr="EMB00002afc16a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925003"/>
            <a:ext cx="2448271" cy="159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271224360" descr="EMB00002afc16a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40" y="925003"/>
            <a:ext cx="2948590" cy="15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71241880" descr="EMB00002afc16a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690" y="925003"/>
            <a:ext cx="2012586" cy="20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89" y="2763450"/>
            <a:ext cx="3500000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371" y="2763450"/>
            <a:ext cx="4963892" cy="252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212" y="2949274"/>
            <a:ext cx="291626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7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99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21308</TotalTime>
  <Words>1418</Words>
  <Application>Microsoft Office PowerPoint</Application>
  <PresentationFormat>A4 용지(210x297mm)</PresentationFormat>
  <Paragraphs>332</Paragraphs>
  <Slides>16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나눔고딕</vt:lpstr>
      <vt:lpstr>맑은 고딕</vt:lpstr>
      <vt:lpstr>Arial</vt:lpstr>
      <vt:lpstr>Wingdings</vt:lpstr>
      <vt:lpstr>디자인 사용자 지정</vt:lpstr>
      <vt:lpstr>Acrobat Document</vt:lpstr>
      <vt:lpstr>PowerPoint 프레젠테이션</vt:lpstr>
      <vt:lpstr>㈜ 금빛 IoT스마트 LED조명 시스템</vt:lpstr>
      <vt:lpstr>부천시 IoT 시범사업 과제 개요</vt:lpstr>
      <vt:lpstr>스마트 LED조명 에너지 정책 동향</vt:lpstr>
      <vt:lpstr>㈜금빛 IoT 스마트 LED조명 로드맵</vt:lpstr>
      <vt:lpstr>LumiSmart® IoT 스마트 LED조명 구성</vt:lpstr>
      <vt:lpstr>LumiSmart® IoT 스마트 LED조명 차별화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yoonki-kim</cp:lastModifiedBy>
  <cp:revision>1496</cp:revision>
  <cp:lastPrinted>2019-07-29T00:06:16Z</cp:lastPrinted>
  <dcterms:created xsi:type="dcterms:W3CDTF">2011-11-02T06:02:06Z</dcterms:created>
  <dcterms:modified xsi:type="dcterms:W3CDTF">2021-10-04T05:15:54Z</dcterms:modified>
</cp:coreProperties>
</file>